
<file path=[Content_Types].xml><?xml version="1.0" encoding="utf-8"?>
<Types xmlns="http://schemas.openxmlformats.org/package/2006/content-types">
  <Default Extension="emf" ContentType="image/x-emf"/>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5" r:id="rId1"/>
  </p:sldMasterIdLst>
  <p:notesMasterIdLst>
    <p:notesMasterId r:id="rId14"/>
  </p:notesMasterIdLst>
  <p:sldIdLst>
    <p:sldId id="256" r:id="rId2"/>
    <p:sldId id="257" r:id="rId3"/>
    <p:sldId id="259" r:id="rId4"/>
    <p:sldId id="260" r:id="rId5"/>
    <p:sldId id="280" r:id="rId6"/>
    <p:sldId id="275" r:id="rId7"/>
    <p:sldId id="271" r:id="rId8"/>
    <p:sldId id="284" r:id="rId9"/>
    <p:sldId id="286" r:id="rId10"/>
    <p:sldId id="273" r:id="rId11"/>
    <p:sldId id="285" r:id="rId12"/>
    <p:sldId id="27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1E54DD4-C632-834C-A3CE-A08837442602}" v="224" dt="2020-10-01T11:57:12.146"/>
    <p1510:client id="{4D9223A0-B27D-4154-8DD4-F98B596EEE62}" v="694" dt="2020-10-07T09:18:56.795"/>
    <p1510:client id="{6214357A-B646-402D-8B01-51DD1EFA128D}" v="8" dt="2020-10-04T10:58:16.702"/>
    <p1510:client id="{98D5548B-B9A2-4534-AB94-F3EF5354FCE6}" v="446" dt="2020-10-08T11:55:25.283"/>
    <p1510:client id="{A3A51F1D-A77B-4B2C-92EE-0A789060DF09}" v="6" dt="2020-10-05T12:05:43.345"/>
    <p1510:client id="{BA9C33C7-2C70-42D2-B422-2CE79FDDD9B0}" v="47" dt="2020-10-08T12:00:47.1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20F39DE-697F-429D-AD04-0CE9A528E2B5}" type="doc">
      <dgm:prSet loTypeId="urn:microsoft.com/office/officeart/2005/8/layout/list1" loCatId="list" qsTypeId="urn:microsoft.com/office/officeart/2005/8/quickstyle/simple1" qsCatId="simple" csTypeId="urn:microsoft.com/office/officeart/2005/8/colors/colorful2" csCatId="colorful" phldr="1"/>
      <dgm:spPr/>
      <dgm:t>
        <a:bodyPr/>
        <a:lstStyle/>
        <a:p>
          <a:endParaRPr lang="en-US"/>
        </a:p>
      </dgm:t>
    </dgm:pt>
    <dgm:pt modelId="{469A26BA-821F-4D07-87DD-51A91A1D90C8}">
      <dgm:prSet/>
      <dgm:spPr/>
      <dgm:t>
        <a:bodyPr/>
        <a:lstStyle/>
        <a:p>
          <a:r>
            <a:rPr lang="en-US"/>
            <a:t>CRM Overview</a:t>
          </a:r>
        </a:p>
      </dgm:t>
    </dgm:pt>
    <dgm:pt modelId="{5A240ED5-0CDB-4CCA-AEB2-EDDFA3D40E1F}" type="parTrans" cxnId="{99789345-74B0-4A66-BE36-945BE627BEFD}">
      <dgm:prSet/>
      <dgm:spPr/>
      <dgm:t>
        <a:bodyPr/>
        <a:lstStyle/>
        <a:p>
          <a:endParaRPr lang="en-US"/>
        </a:p>
      </dgm:t>
    </dgm:pt>
    <dgm:pt modelId="{7EF3A3BE-AD44-42B1-A692-B22F521D03A2}" type="sibTrans" cxnId="{99789345-74B0-4A66-BE36-945BE627BEFD}">
      <dgm:prSet/>
      <dgm:spPr/>
      <dgm:t>
        <a:bodyPr/>
        <a:lstStyle/>
        <a:p>
          <a:endParaRPr lang="en-US"/>
        </a:p>
      </dgm:t>
    </dgm:pt>
    <dgm:pt modelId="{9B29103F-8B2A-494A-8F0F-1F86C02CC377}">
      <dgm:prSet/>
      <dgm:spPr/>
      <dgm:t>
        <a:bodyPr/>
        <a:lstStyle/>
        <a:p>
          <a:r>
            <a:rPr lang="en-US"/>
            <a:t>Analytical CRM</a:t>
          </a:r>
        </a:p>
      </dgm:t>
    </dgm:pt>
    <dgm:pt modelId="{BD41D0AA-F4F0-4DC6-B05E-0EF649745646}" type="parTrans" cxnId="{D5C3CDE0-764C-4190-9066-A0096011B1D2}">
      <dgm:prSet/>
      <dgm:spPr/>
      <dgm:t>
        <a:bodyPr/>
        <a:lstStyle/>
        <a:p>
          <a:endParaRPr lang="en-US"/>
        </a:p>
      </dgm:t>
    </dgm:pt>
    <dgm:pt modelId="{CBCFB092-9140-4125-A7B3-50005DB768B2}" type="sibTrans" cxnId="{D5C3CDE0-764C-4190-9066-A0096011B1D2}">
      <dgm:prSet/>
      <dgm:spPr/>
      <dgm:t>
        <a:bodyPr/>
        <a:lstStyle/>
        <a:p>
          <a:endParaRPr lang="en-US"/>
        </a:p>
      </dgm:t>
    </dgm:pt>
    <dgm:pt modelId="{440D1665-42A7-458B-BE29-B9A9BF473B62}">
      <dgm:prSet/>
      <dgm:spPr/>
      <dgm:t>
        <a:bodyPr/>
        <a:lstStyle/>
        <a:p>
          <a:r>
            <a:rPr lang="en-US"/>
            <a:t>Driven by data</a:t>
          </a:r>
        </a:p>
      </dgm:t>
    </dgm:pt>
    <dgm:pt modelId="{ECC89479-E99E-446B-B5FC-C3D82ECC72DA}" type="parTrans" cxnId="{E13A1466-9F69-4F59-BE34-F8F0F25617F5}">
      <dgm:prSet/>
      <dgm:spPr/>
      <dgm:t>
        <a:bodyPr/>
        <a:lstStyle/>
        <a:p>
          <a:endParaRPr lang="en-US"/>
        </a:p>
      </dgm:t>
    </dgm:pt>
    <dgm:pt modelId="{DBBC6047-EA85-4E32-B29E-540837D1BA0C}" type="sibTrans" cxnId="{E13A1466-9F69-4F59-BE34-F8F0F25617F5}">
      <dgm:prSet/>
      <dgm:spPr/>
      <dgm:t>
        <a:bodyPr/>
        <a:lstStyle/>
        <a:p>
          <a:endParaRPr lang="en-US"/>
        </a:p>
      </dgm:t>
    </dgm:pt>
    <dgm:pt modelId="{E978A3CA-1C01-4C19-864D-D06374F6F400}">
      <dgm:prSet/>
      <dgm:spPr/>
      <dgm:t>
        <a:bodyPr/>
        <a:lstStyle/>
        <a:p>
          <a:r>
            <a:rPr lang="en-US"/>
            <a:t>Data sources</a:t>
          </a:r>
        </a:p>
      </dgm:t>
    </dgm:pt>
    <dgm:pt modelId="{7E656307-B278-456C-BED1-241F47E0E947}" type="parTrans" cxnId="{CF00D65D-9984-404C-AF0F-9AD250869526}">
      <dgm:prSet/>
      <dgm:spPr/>
      <dgm:t>
        <a:bodyPr/>
        <a:lstStyle/>
        <a:p>
          <a:endParaRPr lang="en-US"/>
        </a:p>
      </dgm:t>
    </dgm:pt>
    <dgm:pt modelId="{1A2452BE-BE05-40AB-BAC8-F09A72458EB8}" type="sibTrans" cxnId="{CF00D65D-9984-404C-AF0F-9AD250869526}">
      <dgm:prSet/>
      <dgm:spPr/>
      <dgm:t>
        <a:bodyPr/>
        <a:lstStyle/>
        <a:p>
          <a:endParaRPr lang="en-US"/>
        </a:p>
      </dgm:t>
    </dgm:pt>
    <dgm:pt modelId="{24FC5593-5E96-499D-807E-11F20697E4C4}">
      <dgm:prSet/>
      <dgm:spPr/>
      <dgm:t>
        <a:bodyPr/>
        <a:lstStyle/>
        <a:p>
          <a:r>
            <a:rPr lang="en-US"/>
            <a:t>Customer 360 View</a:t>
          </a:r>
        </a:p>
      </dgm:t>
    </dgm:pt>
    <dgm:pt modelId="{D5F00F84-5070-437B-8108-486AAF465DAB}" type="parTrans" cxnId="{A0DC6A7F-C896-4382-8A99-7BD6831DF109}">
      <dgm:prSet/>
      <dgm:spPr/>
      <dgm:t>
        <a:bodyPr/>
        <a:lstStyle/>
        <a:p>
          <a:endParaRPr lang="en-US"/>
        </a:p>
      </dgm:t>
    </dgm:pt>
    <dgm:pt modelId="{D36BE713-157F-4BCD-96C2-3BEFA86766A1}" type="sibTrans" cxnId="{A0DC6A7F-C896-4382-8A99-7BD6831DF109}">
      <dgm:prSet/>
      <dgm:spPr/>
      <dgm:t>
        <a:bodyPr/>
        <a:lstStyle/>
        <a:p>
          <a:endParaRPr lang="en-US"/>
        </a:p>
      </dgm:t>
    </dgm:pt>
    <dgm:pt modelId="{10FA0D97-1A46-4515-BD03-BF8CE9B11761}">
      <dgm:prSet/>
      <dgm:spPr/>
      <dgm:t>
        <a:bodyPr/>
        <a:lstStyle/>
        <a:p>
          <a:r>
            <a:rPr lang="en-US"/>
            <a:t>Case Study</a:t>
          </a:r>
        </a:p>
      </dgm:t>
    </dgm:pt>
    <dgm:pt modelId="{13D1827B-9D1D-4E0D-9B90-5436066E0D7E}" type="parTrans" cxnId="{F1331A43-2B3F-4213-96CD-AAB53F9DB58E}">
      <dgm:prSet/>
      <dgm:spPr/>
      <dgm:t>
        <a:bodyPr/>
        <a:lstStyle/>
        <a:p>
          <a:endParaRPr lang="en-US"/>
        </a:p>
      </dgm:t>
    </dgm:pt>
    <dgm:pt modelId="{DFAE772F-4C93-4909-8A0D-C86FA99C8655}" type="sibTrans" cxnId="{F1331A43-2B3F-4213-96CD-AAB53F9DB58E}">
      <dgm:prSet/>
      <dgm:spPr/>
      <dgm:t>
        <a:bodyPr/>
        <a:lstStyle/>
        <a:p>
          <a:endParaRPr lang="en-US"/>
        </a:p>
      </dgm:t>
    </dgm:pt>
    <dgm:pt modelId="{819970DE-E759-4F22-9C78-D8C8D11BD2D2}">
      <dgm:prSet/>
      <dgm:spPr/>
      <dgm:t>
        <a:bodyPr/>
        <a:lstStyle/>
        <a:p>
          <a:r>
            <a:rPr lang="en-US"/>
            <a:t>Q&amp;A</a:t>
          </a:r>
        </a:p>
      </dgm:t>
    </dgm:pt>
    <dgm:pt modelId="{A94DAD53-ECAB-4FE2-9B7C-4749EB081D0C}" type="parTrans" cxnId="{80A3D8B8-5A1F-4231-A649-BCB919F16323}">
      <dgm:prSet/>
      <dgm:spPr/>
      <dgm:t>
        <a:bodyPr/>
        <a:lstStyle/>
        <a:p>
          <a:endParaRPr lang="en-US"/>
        </a:p>
      </dgm:t>
    </dgm:pt>
    <dgm:pt modelId="{3730DA10-8B6F-4064-A909-2816C5E38063}" type="sibTrans" cxnId="{80A3D8B8-5A1F-4231-A649-BCB919F16323}">
      <dgm:prSet/>
      <dgm:spPr/>
      <dgm:t>
        <a:bodyPr/>
        <a:lstStyle/>
        <a:p>
          <a:endParaRPr lang="en-US"/>
        </a:p>
      </dgm:t>
    </dgm:pt>
    <dgm:pt modelId="{2C5C4B56-DDB6-4C31-8C54-C2487CA8D58C}">
      <dgm:prSet/>
      <dgm:spPr/>
      <dgm:t>
        <a:bodyPr/>
        <a:lstStyle/>
        <a:p>
          <a:r>
            <a:rPr lang="en-US"/>
            <a:t>References</a:t>
          </a:r>
        </a:p>
      </dgm:t>
    </dgm:pt>
    <dgm:pt modelId="{CCB17C18-B331-4BAF-A625-EEB843194417}" type="parTrans" cxnId="{843A72FB-B15B-40E7-9708-4AC4AFD1838C}">
      <dgm:prSet/>
      <dgm:spPr/>
      <dgm:t>
        <a:bodyPr/>
        <a:lstStyle/>
        <a:p>
          <a:endParaRPr lang="en-US"/>
        </a:p>
      </dgm:t>
    </dgm:pt>
    <dgm:pt modelId="{85CC307F-9610-4815-A264-A5DC2FB8706B}" type="sibTrans" cxnId="{843A72FB-B15B-40E7-9708-4AC4AFD1838C}">
      <dgm:prSet/>
      <dgm:spPr/>
      <dgm:t>
        <a:bodyPr/>
        <a:lstStyle/>
        <a:p>
          <a:endParaRPr lang="en-US"/>
        </a:p>
      </dgm:t>
    </dgm:pt>
    <dgm:pt modelId="{4046E62D-18EF-44BF-BDF2-16DCB71839B3}">
      <dgm:prSet phldr="0"/>
      <dgm:spPr/>
      <dgm:t>
        <a:bodyPr/>
        <a:lstStyle/>
        <a:p>
          <a:pPr rtl="0"/>
          <a:r>
            <a:rPr lang="en-US">
              <a:latin typeface="Neue Haas Grotesk Text Pro"/>
            </a:rPr>
            <a:t>Optional : A day of a CRM data analyst/ data science</a:t>
          </a:r>
        </a:p>
      </dgm:t>
    </dgm:pt>
    <dgm:pt modelId="{B05C945A-780E-4C68-8C2E-CA51903A65B1}" type="parTrans" cxnId="{9054A616-FF4E-4197-87C8-9F794471EDB5}">
      <dgm:prSet/>
      <dgm:spPr/>
    </dgm:pt>
    <dgm:pt modelId="{716292F1-9BAB-4039-82C1-90DA8DA22875}" type="sibTrans" cxnId="{9054A616-FF4E-4197-87C8-9F794471EDB5}">
      <dgm:prSet/>
      <dgm:spPr/>
    </dgm:pt>
    <dgm:pt modelId="{591954AA-EF86-B646-9B05-0C817E1A8925}" type="pres">
      <dgm:prSet presAssocID="{A20F39DE-697F-429D-AD04-0CE9A528E2B5}" presName="linear" presStyleCnt="0">
        <dgm:presLayoutVars>
          <dgm:dir/>
          <dgm:animLvl val="lvl"/>
          <dgm:resizeHandles val="exact"/>
        </dgm:presLayoutVars>
      </dgm:prSet>
      <dgm:spPr/>
    </dgm:pt>
    <dgm:pt modelId="{437F7363-7776-DF47-A5A0-53243E291652}" type="pres">
      <dgm:prSet presAssocID="{469A26BA-821F-4D07-87DD-51A91A1D90C8}" presName="parentLin" presStyleCnt="0"/>
      <dgm:spPr/>
    </dgm:pt>
    <dgm:pt modelId="{8CDC5DA2-B7BE-B740-9974-0B0FCA305235}" type="pres">
      <dgm:prSet presAssocID="{469A26BA-821F-4D07-87DD-51A91A1D90C8}" presName="parentLeftMargin" presStyleLbl="node1" presStyleIdx="0" presStyleCnt="4"/>
      <dgm:spPr/>
    </dgm:pt>
    <dgm:pt modelId="{A534D5F0-5E9F-1B4A-BE5A-18729542561E}" type="pres">
      <dgm:prSet presAssocID="{469A26BA-821F-4D07-87DD-51A91A1D90C8}" presName="parentText" presStyleLbl="node1" presStyleIdx="0" presStyleCnt="4">
        <dgm:presLayoutVars>
          <dgm:chMax val="0"/>
          <dgm:bulletEnabled val="1"/>
        </dgm:presLayoutVars>
      </dgm:prSet>
      <dgm:spPr/>
    </dgm:pt>
    <dgm:pt modelId="{1E722E0F-3184-6B41-B8EF-3F63FDC57044}" type="pres">
      <dgm:prSet presAssocID="{469A26BA-821F-4D07-87DD-51A91A1D90C8}" presName="negativeSpace" presStyleCnt="0"/>
      <dgm:spPr/>
    </dgm:pt>
    <dgm:pt modelId="{37E3B2EB-CBDE-4843-AC36-DE2492C12601}" type="pres">
      <dgm:prSet presAssocID="{469A26BA-821F-4D07-87DD-51A91A1D90C8}" presName="childText" presStyleLbl="conFgAcc1" presStyleIdx="0" presStyleCnt="4">
        <dgm:presLayoutVars>
          <dgm:bulletEnabled val="1"/>
        </dgm:presLayoutVars>
      </dgm:prSet>
      <dgm:spPr/>
    </dgm:pt>
    <dgm:pt modelId="{E68C5D49-3C2A-CE46-A2BC-B95121BABD34}" type="pres">
      <dgm:prSet presAssocID="{7EF3A3BE-AD44-42B1-A692-B22F521D03A2}" presName="spaceBetweenRectangles" presStyleCnt="0"/>
      <dgm:spPr/>
    </dgm:pt>
    <dgm:pt modelId="{90505F17-C186-694D-BBB1-B75060C74639}" type="pres">
      <dgm:prSet presAssocID="{9B29103F-8B2A-494A-8F0F-1F86C02CC377}" presName="parentLin" presStyleCnt="0"/>
      <dgm:spPr/>
    </dgm:pt>
    <dgm:pt modelId="{0BE4E5E3-BC47-984A-8D64-A1DA42818BA1}" type="pres">
      <dgm:prSet presAssocID="{9B29103F-8B2A-494A-8F0F-1F86C02CC377}" presName="parentLeftMargin" presStyleLbl="node1" presStyleIdx="0" presStyleCnt="4"/>
      <dgm:spPr/>
    </dgm:pt>
    <dgm:pt modelId="{831D728D-4011-864E-9080-6EE8D43D5481}" type="pres">
      <dgm:prSet presAssocID="{9B29103F-8B2A-494A-8F0F-1F86C02CC377}" presName="parentText" presStyleLbl="node1" presStyleIdx="1" presStyleCnt="4">
        <dgm:presLayoutVars>
          <dgm:chMax val="0"/>
          <dgm:bulletEnabled val="1"/>
        </dgm:presLayoutVars>
      </dgm:prSet>
      <dgm:spPr/>
    </dgm:pt>
    <dgm:pt modelId="{4515466F-63DC-224E-ABE3-806D510352C7}" type="pres">
      <dgm:prSet presAssocID="{9B29103F-8B2A-494A-8F0F-1F86C02CC377}" presName="negativeSpace" presStyleCnt="0"/>
      <dgm:spPr/>
    </dgm:pt>
    <dgm:pt modelId="{50D8BE02-08C0-0949-A631-970E9648D7AF}" type="pres">
      <dgm:prSet presAssocID="{9B29103F-8B2A-494A-8F0F-1F86C02CC377}" presName="childText" presStyleLbl="conFgAcc1" presStyleIdx="1" presStyleCnt="4">
        <dgm:presLayoutVars>
          <dgm:bulletEnabled val="1"/>
        </dgm:presLayoutVars>
      </dgm:prSet>
      <dgm:spPr/>
    </dgm:pt>
    <dgm:pt modelId="{CED1EF2B-5678-2C41-9DC0-C688D8B005B6}" type="pres">
      <dgm:prSet presAssocID="{CBCFB092-9140-4125-A7B3-50005DB768B2}" presName="spaceBetweenRectangles" presStyleCnt="0"/>
      <dgm:spPr/>
    </dgm:pt>
    <dgm:pt modelId="{1A509C01-F469-DE4E-AA56-6FB7B5ECA72E}" type="pres">
      <dgm:prSet presAssocID="{819970DE-E759-4F22-9C78-D8C8D11BD2D2}" presName="parentLin" presStyleCnt="0"/>
      <dgm:spPr/>
    </dgm:pt>
    <dgm:pt modelId="{382DAC6A-7073-684D-8384-89DBCEC9F5EC}" type="pres">
      <dgm:prSet presAssocID="{819970DE-E759-4F22-9C78-D8C8D11BD2D2}" presName="parentLeftMargin" presStyleLbl="node1" presStyleIdx="1" presStyleCnt="4"/>
      <dgm:spPr/>
    </dgm:pt>
    <dgm:pt modelId="{715FEB0C-1F9C-454A-8A72-CA2BDBC96BC4}" type="pres">
      <dgm:prSet presAssocID="{819970DE-E759-4F22-9C78-D8C8D11BD2D2}" presName="parentText" presStyleLbl="node1" presStyleIdx="2" presStyleCnt="4">
        <dgm:presLayoutVars>
          <dgm:chMax val="0"/>
          <dgm:bulletEnabled val="1"/>
        </dgm:presLayoutVars>
      </dgm:prSet>
      <dgm:spPr/>
    </dgm:pt>
    <dgm:pt modelId="{AA0A486B-6A19-0B4D-A124-6700236301D7}" type="pres">
      <dgm:prSet presAssocID="{819970DE-E759-4F22-9C78-D8C8D11BD2D2}" presName="negativeSpace" presStyleCnt="0"/>
      <dgm:spPr/>
    </dgm:pt>
    <dgm:pt modelId="{B6D924DE-EB98-FF4F-A7D2-6A7663C41E32}" type="pres">
      <dgm:prSet presAssocID="{819970DE-E759-4F22-9C78-D8C8D11BD2D2}" presName="childText" presStyleLbl="conFgAcc1" presStyleIdx="2" presStyleCnt="4">
        <dgm:presLayoutVars>
          <dgm:bulletEnabled val="1"/>
        </dgm:presLayoutVars>
      </dgm:prSet>
      <dgm:spPr/>
    </dgm:pt>
    <dgm:pt modelId="{88DD6ED3-70EC-484E-AB06-B4B8906DEF3E}" type="pres">
      <dgm:prSet presAssocID="{3730DA10-8B6F-4064-A909-2816C5E38063}" presName="spaceBetweenRectangles" presStyleCnt="0"/>
      <dgm:spPr/>
    </dgm:pt>
    <dgm:pt modelId="{493C8253-A0F1-2643-BC41-1B5486A76C06}" type="pres">
      <dgm:prSet presAssocID="{2C5C4B56-DDB6-4C31-8C54-C2487CA8D58C}" presName="parentLin" presStyleCnt="0"/>
      <dgm:spPr/>
    </dgm:pt>
    <dgm:pt modelId="{E207A5CA-F82A-094E-8E2D-7DA1A4647EB4}" type="pres">
      <dgm:prSet presAssocID="{2C5C4B56-DDB6-4C31-8C54-C2487CA8D58C}" presName="parentLeftMargin" presStyleLbl="node1" presStyleIdx="2" presStyleCnt="4"/>
      <dgm:spPr/>
    </dgm:pt>
    <dgm:pt modelId="{93C578CE-167A-6643-A583-F64AE1B19E97}" type="pres">
      <dgm:prSet presAssocID="{2C5C4B56-DDB6-4C31-8C54-C2487CA8D58C}" presName="parentText" presStyleLbl="node1" presStyleIdx="3" presStyleCnt="4">
        <dgm:presLayoutVars>
          <dgm:chMax val="0"/>
          <dgm:bulletEnabled val="1"/>
        </dgm:presLayoutVars>
      </dgm:prSet>
      <dgm:spPr/>
    </dgm:pt>
    <dgm:pt modelId="{CDEFC418-0CBE-2C48-B54F-83F1E98F44DF}" type="pres">
      <dgm:prSet presAssocID="{2C5C4B56-DDB6-4C31-8C54-C2487CA8D58C}" presName="negativeSpace" presStyleCnt="0"/>
      <dgm:spPr/>
    </dgm:pt>
    <dgm:pt modelId="{F40CB4F8-926E-B246-B78C-E5069FE1EABB}" type="pres">
      <dgm:prSet presAssocID="{2C5C4B56-DDB6-4C31-8C54-C2487CA8D58C}" presName="childText" presStyleLbl="conFgAcc1" presStyleIdx="3" presStyleCnt="4">
        <dgm:presLayoutVars>
          <dgm:bulletEnabled val="1"/>
        </dgm:presLayoutVars>
      </dgm:prSet>
      <dgm:spPr/>
    </dgm:pt>
  </dgm:ptLst>
  <dgm:cxnLst>
    <dgm:cxn modelId="{9054A616-FF4E-4197-87C8-9F794471EDB5}" srcId="{9B29103F-8B2A-494A-8F0F-1F86C02CC377}" destId="{4046E62D-18EF-44BF-BDF2-16DCB71839B3}" srcOrd="4" destOrd="0" parTransId="{B05C945A-780E-4C68-8C2E-CA51903A65B1}" sibTransId="{716292F1-9BAB-4039-82C1-90DA8DA22875}"/>
    <dgm:cxn modelId="{0EC59C1E-B420-4300-92D6-FEF4F4C9DB9C}" type="presOf" srcId="{2C5C4B56-DDB6-4C31-8C54-C2487CA8D58C}" destId="{93C578CE-167A-6643-A583-F64AE1B19E97}" srcOrd="1" destOrd="0" presId="urn:microsoft.com/office/officeart/2005/8/layout/list1"/>
    <dgm:cxn modelId="{9263DD39-57B7-46E6-8205-BB994FAFBD95}" type="presOf" srcId="{819970DE-E759-4F22-9C78-D8C8D11BD2D2}" destId="{715FEB0C-1F9C-454A-8A72-CA2BDBC96BC4}" srcOrd="1" destOrd="0" presId="urn:microsoft.com/office/officeart/2005/8/layout/list1"/>
    <dgm:cxn modelId="{6D05EF3C-2820-4527-B4BE-102AE216507B}" type="presOf" srcId="{819970DE-E759-4F22-9C78-D8C8D11BD2D2}" destId="{382DAC6A-7073-684D-8384-89DBCEC9F5EC}" srcOrd="0" destOrd="0" presId="urn:microsoft.com/office/officeart/2005/8/layout/list1"/>
    <dgm:cxn modelId="{1050663F-B5A0-4B87-9975-F3DCCC9C3685}" type="presOf" srcId="{9B29103F-8B2A-494A-8F0F-1F86C02CC377}" destId="{0BE4E5E3-BC47-984A-8D64-A1DA42818BA1}" srcOrd="0" destOrd="0" presId="urn:microsoft.com/office/officeart/2005/8/layout/list1"/>
    <dgm:cxn modelId="{41788E40-0631-48DF-BA6E-F0C809052CB5}" type="presOf" srcId="{4046E62D-18EF-44BF-BDF2-16DCB71839B3}" destId="{50D8BE02-08C0-0949-A631-970E9648D7AF}" srcOrd="0" destOrd="4" presId="urn:microsoft.com/office/officeart/2005/8/layout/list1"/>
    <dgm:cxn modelId="{CF00D65D-9984-404C-AF0F-9AD250869526}" srcId="{9B29103F-8B2A-494A-8F0F-1F86C02CC377}" destId="{E978A3CA-1C01-4C19-864D-D06374F6F400}" srcOrd="1" destOrd="0" parTransId="{7E656307-B278-456C-BED1-241F47E0E947}" sibTransId="{1A2452BE-BE05-40AB-BAC8-F09A72458EB8}"/>
    <dgm:cxn modelId="{FF974841-E3B8-4B0A-A688-EA18DA284056}" type="presOf" srcId="{2C5C4B56-DDB6-4C31-8C54-C2487CA8D58C}" destId="{E207A5CA-F82A-094E-8E2D-7DA1A4647EB4}" srcOrd="0" destOrd="0" presId="urn:microsoft.com/office/officeart/2005/8/layout/list1"/>
    <dgm:cxn modelId="{F1331A43-2B3F-4213-96CD-AAB53F9DB58E}" srcId="{9B29103F-8B2A-494A-8F0F-1F86C02CC377}" destId="{10FA0D97-1A46-4515-BD03-BF8CE9B11761}" srcOrd="3" destOrd="0" parTransId="{13D1827B-9D1D-4E0D-9B90-5436066E0D7E}" sibTransId="{DFAE772F-4C93-4909-8A0D-C86FA99C8655}"/>
    <dgm:cxn modelId="{99789345-74B0-4A66-BE36-945BE627BEFD}" srcId="{A20F39DE-697F-429D-AD04-0CE9A528E2B5}" destId="{469A26BA-821F-4D07-87DD-51A91A1D90C8}" srcOrd="0" destOrd="0" parTransId="{5A240ED5-0CDB-4CCA-AEB2-EDDFA3D40E1F}" sibTransId="{7EF3A3BE-AD44-42B1-A692-B22F521D03A2}"/>
    <dgm:cxn modelId="{64501046-B462-4FBB-B3AC-4BAF69078A51}" type="presOf" srcId="{469A26BA-821F-4D07-87DD-51A91A1D90C8}" destId="{A534D5F0-5E9F-1B4A-BE5A-18729542561E}" srcOrd="1" destOrd="0" presId="urn:microsoft.com/office/officeart/2005/8/layout/list1"/>
    <dgm:cxn modelId="{E13A1466-9F69-4F59-BE34-F8F0F25617F5}" srcId="{9B29103F-8B2A-494A-8F0F-1F86C02CC377}" destId="{440D1665-42A7-458B-BE29-B9A9BF473B62}" srcOrd="0" destOrd="0" parTransId="{ECC89479-E99E-446B-B5FC-C3D82ECC72DA}" sibTransId="{DBBC6047-EA85-4E32-B29E-540837D1BA0C}"/>
    <dgm:cxn modelId="{A0DC6A7F-C896-4382-8A99-7BD6831DF109}" srcId="{9B29103F-8B2A-494A-8F0F-1F86C02CC377}" destId="{24FC5593-5E96-499D-807E-11F20697E4C4}" srcOrd="2" destOrd="0" parTransId="{D5F00F84-5070-437B-8108-486AAF465DAB}" sibTransId="{D36BE713-157F-4BCD-96C2-3BEFA86766A1}"/>
    <dgm:cxn modelId="{39F605B7-FC60-4D38-A266-81D3E48BF0C5}" type="presOf" srcId="{469A26BA-821F-4D07-87DD-51A91A1D90C8}" destId="{8CDC5DA2-B7BE-B740-9974-0B0FCA305235}" srcOrd="0" destOrd="0" presId="urn:microsoft.com/office/officeart/2005/8/layout/list1"/>
    <dgm:cxn modelId="{80A3D8B8-5A1F-4231-A649-BCB919F16323}" srcId="{A20F39DE-697F-429D-AD04-0CE9A528E2B5}" destId="{819970DE-E759-4F22-9C78-D8C8D11BD2D2}" srcOrd="2" destOrd="0" parTransId="{A94DAD53-ECAB-4FE2-9B7C-4749EB081D0C}" sibTransId="{3730DA10-8B6F-4064-A909-2816C5E38063}"/>
    <dgm:cxn modelId="{1A7030BB-EE10-46ED-843B-DAD48BB9FF75}" type="presOf" srcId="{10FA0D97-1A46-4515-BD03-BF8CE9B11761}" destId="{50D8BE02-08C0-0949-A631-970E9648D7AF}" srcOrd="0" destOrd="3" presId="urn:microsoft.com/office/officeart/2005/8/layout/list1"/>
    <dgm:cxn modelId="{AE06A9BF-16AC-4FEC-91B1-C674A9AB9FE1}" type="presOf" srcId="{440D1665-42A7-458B-BE29-B9A9BF473B62}" destId="{50D8BE02-08C0-0949-A631-970E9648D7AF}" srcOrd="0" destOrd="0" presId="urn:microsoft.com/office/officeart/2005/8/layout/list1"/>
    <dgm:cxn modelId="{E56BD8CA-05C9-4789-9CC6-36C181D47E02}" type="presOf" srcId="{9B29103F-8B2A-494A-8F0F-1F86C02CC377}" destId="{831D728D-4011-864E-9080-6EE8D43D5481}" srcOrd="1" destOrd="0" presId="urn:microsoft.com/office/officeart/2005/8/layout/list1"/>
    <dgm:cxn modelId="{9975E0CF-6161-4764-A364-0279C3132B3F}" type="presOf" srcId="{24FC5593-5E96-499D-807E-11F20697E4C4}" destId="{50D8BE02-08C0-0949-A631-970E9648D7AF}" srcOrd="0" destOrd="2" presId="urn:microsoft.com/office/officeart/2005/8/layout/list1"/>
    <dgm:cxn modelId="{774785D3-264B-A44E-8824-8DA2C4D3644A}" type="presOf" srcId="{A20F39DE-697F-429D-AD04-0CE9A528E2B5}" destId="{591954AA-EF86-B646-9B05-0C817E1A8925}" srcOrd="0" destOrd="0" presId="urn:microsoft.com/office/officeart/2005/8/layout/list1"/>
    <dgm:cxn modelId="{D5C3CDE0-764C-4190-9066-A0096011B1D2}" srcId="{A20F39DE-697F-429D-AD04-0CE9A528E2B5}" destId="{9B29103F-8B2A-494A-8F0F-1F86C02CC377}" srcOrd="1" destOrd="0" parTransId="{BD41D0AA-F4F0-4DC6-B05E-0EF649745646}" sibTransId="{CBCFB092-9140-4125-A7B3-50005DB768B2}"/>
    <dgm:cxn modelId="{DC2725EB-449B-4E52-8765-391F735B2103}" type="presOf" srcId="{E978A3CA-1C01-4C19-864D-D06374F6F400}" destId="{50D8BE02-08C0-0949-A631-970E9648D7AF}" srcOrd="0" destOrd="1" presId="urn:microsoft.com/office/officeart/2005/8/layout/list1"/>
    <dgm:cxn modelId="{843A72FB-B15B-40E7-9708-4AC4AFD1838C}" srcId="{A20F39DE-697F-429D-AD04-0CE9A528E2B5}" destId="{2C5C4B56-DDB6-4C31-8C54-C2487CA8D58C}" srcOrd="3" destOrd="0" parTransId="{CCB17C18-B331-4BAF-A625-EEB843194417}" sibTransId="{85CC307F-9610-4815-A264-A5DC2FB8706B}"/>
    <dgm:cxn modelId="{7C789D0E-27A5-4BF9-8FF0-E17215EA9E48}" type="presParOf" srcId="{591954AA-EF86-B646-9B05-0C817E1A8925}" destId="{437F7363-7776-DF47-A5A0-53243E291652}" srcOrd="0" destOrd="0" presId="urn:microsoft.com/office/officeart/2005/8/layout/list1"/>
    <dgm:cxn modelId="{C049253E-D8D1-446F-B4CD-1810D60614D2}" type="presParOf" srcId="{437F7363-7776-DF47-A5A0-53243E291652}" destId="{8CDC5DA2-B7BE-B740-9974-0B0FCA305235}" srcOrd="0" destOrd="0" presId="urn:microsoft.com/office/officeart/2005/8/layout/list1"/>
    <dgm:cxn modelId="{2F4DB301-505B-436F-BDA0-BA820059FBA6}" type="presParOf" srcId="{437F7363-7776-DF47-A5A0-53243E291652}" destId="{A534D5F0-5E9F-1B4A-BE5A-18729542561E}" srcOrd="1" destOrd="0" presId="urn:microsoft.com/office/officeart/2005/8/layout/list1"/>
    <dgm:cxn modelId="{CFA27844-6033-4E21-AF78-C43A43B310AC}" type="presParOf" srcId="{591954AA-EF86-B646-9B05-0C817E1A8925}" destId="{1E722E0F-3184-6B41-B8EF-3F63FDC57044}" srcOrd="1" destOrd="0" presId="urn:microsoft.com/office/officeart/2005/8/layout/list1"/>
    <dgm:cxn modelId="{A4ECF2A9-B988-4330-9C8B-EDCA27663E4B}" type="presParOf" srcId="{591954AA-EF86-B646-9B05-0C817E1A8925}" destId="{37E3B2EB-CBDE-4843-AC36-DE2492C12601}" srcOrd="2" destOrd="0" presId="urn:microsoft.com/office/officeart/2005/8/layout/list1"/>
    <dgm:cxn modelId="{B5176C7C-F2BB-4923-B9BA-0F284FCCCFD1}" type="presParOf" srcId="{591954AA-EF86-B646-9B05-0C817E1A8925}" destId="{E68C5D49-3C2A-CE46-A2BC-B95121BABD34}" srcOrd="3" destOrd="0" presId="urn:microsoft.com/office/officeart/2005/8/layout/list1"/>
    <dgm:cxn modelId="{EE54446B-C114-424C-833A-E887C0929572}" type="presParOf" srcId="{591954AA-EF86-B646-9B05-0C817E1A8925}" destId="{90505F17-C186-694D-BBB1-B75060C74639}" srcOrd="4" destOrd="0" presId="urn:microsoft.com/office/officeart/2005/8/layout/list1"/>
    <dgm:cxn modelId="{A7763545-025F-4DF2-A620-E880121A7E4B}" type="presParOf" srcId="{90505F17-C186-694D-BBB1-B75060C74639}" destId="{0BE4E5E3-BC47-984A-8D64-A1DA42818BA1}" srcOrd="0" destOrd="0" presId="urn:microsoft.com/office/officeart/2005/8/layout/list1"/>
    <dgm:cxn modelId="{508CD6F5-B5C4-4980-AE87-0F3A02559652}" type="presParOf" srcId="{90505F17-C186-694D-BBB1-B75060C74639}" destId="{831D728D-4011-864E-9080-6EE8D43D5481}" srcOrd="1" destOrd="0" presId="urn:microsoft.com/office/officeart/2005/8/layout/list1"/>
    <dgm:cxn modelId="{61990F55-FD89-4C59-9540-26E53B407A71}" type="presParOf" srcId="{591954AA-EF86-B646-9B05-0C817E1A8925}" destId="{4515466F-63DC-224E-ABE3-806D510352C7}" srcOrd="5" destOrd="0" presId="urn:microsoft.com/office/officeart/2005/8/layout/list1"/>
    <dgm:cxn modelId="{9CA837B4-6EB7-406E-A2E8-B86E9DBF8E5D}" type="presParOf" srcId="{591954AA-EF86-B646-9B05-0C817E1A8925}" destId="{50D8BE02-08C0-0949-A631-970E9648D7AF}" srcOrd="6" destOrd="0" presId="urn:microsoft.com/office/officeart/2005/8/layout/list1"/>
    <dgm:cxn modelId="{38735698-7873-4B60-8939-3751BC6AFF25}" type="presParOf" srcId="{591954AA-EF86-B646-9B05-0C817E1A8925}" destId="{CED1EF2B-5678-2C41-9DC0-C688D8B005B6}" srcOrd="7" destOrd="0" presId="urn:microsoft.com/office/officeart/2005/8/layout/list1"/>
    <dgm:cxn modelId="{AFEC6068-1199-4AF5-A4E2-2996A27EA786}" type="presParOf" srcId="{591954AA-EF86-B646-9B05-0C817E1A8925}" destId="{1A509C01-F469-DE4E-AA56-6FB7B5ECA72E}" srcOrd="8" destOrd="0" presId="urn:microsoft.com/office/officeart/2005/8/layout/list1"/>
    <dgm:cxn modelId="{44AC9E4A-B29A-4D90-B2D0-984556616D3A}" type="presParOf" srcId="{1A509C01-F469-DE4E-AA56-6FB7B5ECA72E}" destId="{382DAC6A-7073-684D-8384-89DBCEC9F5EC}" srcOrd="0" destOrd="0" presId="urn:microsoft.com/office/officeart/2005/8/layout/list1"/>
    <dgm:cxn modelId="{5626128D-449C-4D51-8C68-CBACCF7D6EDA}" type="presParOf" srcId="{1A509C01-F469-DE4E-AA56-6FB7B5ECA72E}" destId="{715FEB0C-1F9C-454A-8A72-CA2BDBC96BC4}" srcOrd="1" destOrd="0" presId="urn:microsoft.com/office/officeart/2005/8/layout/list1"/>
    <dgm:cxn modelId="{42BD0B80-5DE5-4F53-B213-65E2EC342208}" type="presParOf" srcId="{591954AA-EF86-B646-9B05-0C817E1A8925}" destId="{AA0A486B-6A19-0B4D-A124-6700236301D7}" srcOrd="9" destOrd="0" presId="urn:microsoft.com/office/officeart/2005/8/layout/list1"/>
    <dgm:cxn modelId="{527936FB-F08B-4284-A0A4-9CC76D39F179}" type="presParOf" srcId="{591954AA-EF86-B646-9B05-0C817E1A8925}" destId="{B6D924DE-EB98-FF4F-A7D2-6A7663C41E32}" srcOrd="10" destOrd="0" presId="urn:microsoft.com/office/officeart/2005/8/layout/list1"/>
    <dgm:cxn modelId="{7271628C-83BD-47A4-9564-A10D856C4C5D}" type="presParOf" srcId="{591954AA-EF86-B646-9B05-0C817E1A8925}" destId="{88DD6ED3-70EC-484E-AB06-B4B8906DEF3E}" srcOrd="11" destOrd="0" presId="urn:microsoft.com/office/officeart/2005/8/layout/list1"/>
    <dgm:cxn modelId="{0321CD41-3072-4CCB-A0DB-61D05ABC08FC}" type="presParOf" srcId="{591954AA-EF86-B646-9B05-0C817E1A8925}" destId="{493C8253-A0F1-2643-BC41-1B5486A76C06}" srcOrd="12" destOrd="0" presId="urn:microsoft.com/office/officeart/2005/8/layout/list1"/>
    <dgm:cxn modelId="{3D4B9DB9-C61E-4539-BE1B-09865AACDA2C}" type="presParOf" srcId="{493C8253-A0F1-2643-BC41-1B5486A76C06}" destId="{E207A5CA-F82A-094E-8E2D-7DA1A4647EB4}" srcOrd="0" destOrd="0" presId="urn:microsoft.com/office/officeart/2005/8/layout/list1"/>
    <dgm:cxn modelId="{693A4561-10C9-4794-80C6-3840018AC004}" type="presParOf" srcId="{493C8253-A0F1-2643-BC41-1B5486A76C06}" destId="{93C578CE-167A-6643-A583-F64AE1B19E97}" srcOrd="1" destOrd="0" presId="urn:microsoft.com/office/officeart/2005/8/layout/list1"/>
    <dgm:cxn modelId="{F597DF0A-F457-444C-B81B-2E5339E6692D}" type="presParOf" srcId="{591954AA-EF86-B646-9B05-0C817E1A8925}" destId="{CDEFC418-0CBE-2C48-B54F-83F1E98F44DF}" srcOrd="13" destOrd="0" presId="urn:microsoft.com/office/officeart/2005/8/layout/list1"/>
    <dgm:cxn modelId="{46679686-B98C-49DC-B0D6-CB3AC4723F9D}" type="presParOf" srcId="{591954AA-EF86-B646-9B05-0C817E1A8925}" destId="{F40CB4F8-926E-B246-B78C-E5069FE1EABB}"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E3B2EB-CBDE-4843-AC36-DE2492C12601}">
      <dsp:nvSpPr>
        <dsp:cNvPr id="0" name=""/>
        <dsp:cNvSpPr/>
      </dsp:nvSpPr>
      <dsp:spPr>
        <a:xfrm>
          <a:off x="0" y="400724"/>
          <a:ext cx="6830568" cy="478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534D5F0-5E9F-1B4A-BE5A-18729542561E}">
      <dsp:nvSpPr>
        <dsp:cNvPr id="0" name=""/>
        <dsp:cNvSpPr/>
      </dsp:nvSpPr>
      <dsp:spPr>
        <a:xfrm>
          <a:off x="341528" y="120284"/>
          <a:ext cx="4781397" cy="56088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0725" tIns="0" rIns="180725" bIns="0" numCol="1" spcCol="1270" anchor="ctr" anchorCtr="0">
          <a:noAutofit/>
        </a:bodyPr>
        <a:lstStyle/>
        <a:p>
          <a:pPr marL="0" lvl="0" indent="0" algn="l" defTabSz="844550">
            <a:lnSpc>
              <a:spcPct val="90000"/>
            </a:lnSpc>
            <a:spcBef>
              <a:spcPct val="0"/>
            </a:spcBef>
            <a:spcAft>
              <a:spcPct val="35000"/>
            </a:spcAft>
            <a:buNone/>
          </a:pPr>
          <a:r>
            <a:rPr lang="en-US" sz="1900" kern="1200"/>
            <a:t>CRM Overview</a:t>
          </a:r>
        </a:p>
      </dsp:txBody>
      <dsp:txXfrm>
        <a:off x="368908" y="147664"/>
        <a:ext cx="4726637" cy="506120"/>
      </dsp:txXfrm>
    </dsp:sp>
    <dsp:sp modelId="{50D8BE02-08C0-0949-A631-970E9648D7AF}">
      <dsp:nvSpPr>
        <dsp:cNvPr id="0" name=""/>
        <dsp:cNvSpPr/>
      </dsp:nvSpPr>
      <dsp:spPr>
        <a:xfrm>
          <a:off x="0" y="1262565"/>
          <a:ext cx="6830568" cy="2334150"/>
        </a:xfrm>
        <a:prstGeom prst="rect">
          <a:avLst/>
        </a:prstGeom>
        <a:solidFill>
          <a:schemeClr val="lt1">
            <a:alpha val="90000"/>
            <a:hueOff val="0"/>
            <a:satOff val="0"/>
            <a:lumOff val="0"/>
            <a:alphaOff val="0"/>
          </a:schemeClr>
        </a:solidFill>
        <a:ln w="12700" cap="flat" cmpd="sng" algn="ctr">
          <a:solidFill>
            <a:schemeClr val="accent2">
              <a:hueOff val="-494390"/>
              <a:satOff val="2154"/>
              <a:lumOff val="84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0128" tIns="395732" rIns="530128"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a:t>Driven by data</a:t>
          </a:r>
        </a:p>
        <a:p>
          <a:pPr marL="171450" lvl="1" indent="-171450" algn="l" defTabSz="844550">
            <a:lnSpc>
              <a:spcPct val="90000"/>
            </a:lnSpc>
            <a:spcBef>
              <a:spcPct val="0"/>
            </a:spcBef>
            <a:spcAft>
              <a:spcPct val="15000"/>
            </a:spcAft>
            <a:buChar char="•"/>
          </a:pPr>
          <a:r>
            <a:rPr lang="en-US" sz="1900" kern="1200"/>
            <a:t>Data sources</a:t>
          </a:r>
        </a:p>
        <a:p>
          <a:pPr marL="171450" lvl="1" indent="-171450" algn="l" defTabSz="844550">
            <a:lnSpc>
              <a:spcPct val="90000"/>
            </a:lnSpc>
            <a:spcBef>
              <a:spcPct val="0"/>
            </a:spcBef>
            <a:spcAft>
              <a:spcPct val="15000"/>
            </a:spcAft>
            <a:buChar char="•"/>
          </a:pPr>
          <a:r>
            <a:rPr lang="en-US" sz="1900" kern="1200"/>
            <a:t>Customer 360 View</a:t>
          </a:r>
        </a:p>
        <a:p>
          <a:pPr marL="171450" lvl="1" indent="-171450" algn="l" defTabSz="844550">
            <a:lnSpc>
              <a:spcPct val="90000"/>
            </a:lnSpc>
            <a:spcBef>
              <a:spcPct val="0"/>
            </a:spcBef>
            <a:spcAft>
              <a:spcPct val="15000"/>
            </a:spcAft>
            <a:buChar char="•"/>
          </a:pPr>
          <a:r>
            <a:rPr lang="en-US" sz="1900" kern="1200"/>
            <a:t>Case Study</a:t>
          </a:r>
        </a:p>
        <a:p>
          <a:pPr marL="171450" lvl="1" indent="-171450" algn="l" defTabSz="844550" rtl="0">
            <a:lnSpc>
              <a:spcPct val="90000"/>
            </a:lnSpc>
            <a:spcBef>
              <a:spcPct val="0"/>
            </a:spcBef>
            <a:spcAft>
              <a:spcPct val="15000"/>
            </a:spcAft>
            <a:buChar char="•"/>
          </a:pPr>
          <a:r>
            <a:rPr lang="en-US" sz="1900" kern="1200">
              <a:latin typeface="Neue Haas Grotesk Text Pro"/>
            </a:rPr>
            <a:t>Optional : A day of a CRM data analyst/ data science</a:t>
          </a:r>
        </a:p>
      </dsp:txBody>
      <dsp:txXfrm>
        <a:off x="0" y="1262565"/>
        <a:ext cx="6830568" cy="2334150"/>
      </dsp:txXfrm>
    </dsp:sp>
    <dsp:sp modelId="{831D728D-4011-864E-9080-6EE8D43D5481}">
      <dsp:nvSpPr>
        <dsp:cNvPr id="0" name=""/>
        <dsp:cNvSpPr/>
      </dsp:nvSpPr>
      <dsp:spPr>
        <a:xfrm>
          <a:off x="341528" y="982124"/>
          <a:ext cx="4781397" cy="560880"/>
        </a:xfrm>
        <a:prstGeom prst="roundRect">
          <a:avLst/>
        </a:prstGeom>
        <a:solidFill>
          <a:schemeClr val="accent2">
            <a:hueOff val="-494390"/>
            <a:satOff val="2154"/>
            <a:lumOff val="84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0725" tIns="0" rIns="180725" bIns="0" numCol="1" spcCol="1270" anchor="ctr" anchorCtr="0">
          <a:noAutofit/>
        </a:bodyPr>
        <a:lstStyle/>
        <a:p>
          <a:pPr marL="0" lvl="0" indent="0" algn="l" defTabSz="844550">
            <a:lnSpc>
              <a:spcPct val="90000"/>
            </a:lnSpc>
            <a:spcBef>
              <a:spcPct val="0"/>
            </a:spcBef>
            <a:spcAft>
              <a:spcPct val="35000"/>
            </a:spcAft>
            <a:buNone/>
          </a:pPr>
          <a:r>
            <a:rPr lang="en-US" sz="1900" kern="1200"/>
            <a:t>Analytical CRM</a:t>
          </a:r>
        </a:p>
      </dsp:txBody>
      <dsp:txXfrm>
        <a:off x="368908" y="1009504"/>
        <a:ext cx="4726637" cy="506120"/>
      </dsp:txXfrm>
    </dsp:sp>
    <dsp:sp modelId="{B6D924DE-EB98-FF4F-A7D2-6A7663C41E32}">
      <dsp:nvSpPr>
        <dsp:cNvPr id="0" name=""/>
        <dsp:cNvSpPr/>
      </dsp:nvSpPr>
      <dsp:spPr>
        <a:xfrm>
          <a:off x="0" y="3979755"/>
          <a:ext cx="6830568" cy="478800"/>
        </a:xfrm>
        <a:prstGeom prst="rect">
          <a:avLst/>
        </a:prstGeom>
        <a:solidFill>
          <a:schemeClr val="lt1">
            <a:alpha val="90000"/>
            <a:hueOff val="0"/>
            <a:satOff val="0"/>
            <a:lumOff val="0"/>
            <a:alphaOff val="0"/>
          </a:schemeClr>
        </a:solidFill>
        <a:ln w="12700" cap="flat" cmpd="sng" algn="ctr">
          <a:solidFill>
            <a:schemeClr val="accent2">
              <a:hueOff val="-988780"/>
              <a:satOff val="4308"/>
              <a:lumOff val="1699"/>
              <a:alphaOff val="0"/>
            </a:schemeClr>
          </a:solidFill>
          <a:prstDash val="solid"/>
          <a:miter lim="800000"/>
        </a:ln>
        <a:effectLst/>
      </dsp:spPr>
      <dsp:style>
        <a:lnRef idx="2">
          <a:scrgbClr r="0" g="0" b="0"/>
        </a:lnRef>
        <a:fillRef idx="1">
          <a:scrgbClr r="0" g="0" b="0"/>
        </a:fillRef>
        <a:effectRef idx="0">
          <a:scrgbClr r="0" g="0" b="0"/>
        </a:effectRef>
        <a:fontRef idx="minor"/>
      </dsp:style>
    </dsp:sp>
    <dsp:sp modelId="{715FEB0C-1F9C-454A-8A72-CA2BDBC96BC4}">
      <dsp:nvSpPr>
        <dsp:cNvPr id="0" name=""/>
        <dsp:cNvSpPr/>
      </dsp:nvSpPr>
      <dsp:spPr>
        <a:xfrm>
          <a:off x="341528" y="3699315"/>
          <a:ext cx="4781397" cy="560880"/>
        </a:xfrm>
        <a:prstGeom prst="roundRect">
          <a:avLst/>
        </a:prstGeom>
        <a:solidFill>
          <a:schemeClr val="accent2">
            <a:hueOff val="-988780"/>
            <a:satOff val="4308"/>
            <a:lumOff val="169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0725" tIns="0" rIns="180725" bIns="0" numCol="1" spcCol="1270" anchor="ctr" anchorCtr="0">
          <a:noAutofit/>
        </a:bodyPr>
        <a:lstStyle/>
        <a:p>
          <a:pPr marL="0" lvl="0" indent="0" algn="l" defTabSz="844550">
            <a:lnSpc>
              <a:spcPct val="90000"/>
            </a:lnSpc>
            <a:spcBef>
              <a:spcPct val="0"/>
            </a:spcBef>
            <a:spcAft>
              <a:spcPct val="35000"/>
            </a:spcAft>
            <a:buNone/>
          </a:pPr>
          <a:r>
            <a:rPr lang="en-US" sz="1900" kern="1200"/>
            <a:t>Q&amp;A</a:t>
          </a:r>
        </a:p>
      </dsp:txBody>
      <dsp:txXfrm>
        <a:off x="368908" y="3726695"/>
        <a:ext cx="4726637" cy="506120"/>
      </dsp:txXfrm>
    </dsp:sp>
    <dsp:sp modelId="{F40CB4F8-926E-B246-B78C-E5069FE1EABB}">
      <dsp:nvSpPr>
        <dsp:cNvPr id="0" name=""/>
        <dsp:cNvSpPr/>
      </dsp:nvSpPr>
      <dsp:spPr>
        <a:xfrm>
          <a:off x="0" y="4841594"/>
          <a:ext cx="6830568" cy="478800"/>
        </a:xfrm>
        <a:prstGeom prst="rect">
          <a:avLst/>
        </a:prstGeom>
        <a:solidFill>
          <a:schemeClr val="lt1">
            <a:alpha val="90000"/>
            <a:hueOff val="0"/>
            <a:satOff val="0"/>
            <a:lumOff val="0"/>
            <a:alphaOff val="0"/>
          </a:schemeClr>
        </a:solidFill>
        <a:ln w="12700" cap="flat" cmpd="sng" algn="ctr">
          <a:solidFill>
            <a:schemeClr val="accent2">
              <a:hueOff val="-1483170"/>
              <a:satOff val="6462"/>
              <a:lumOff val="2548"/>
              <a:alphaOff val="0"/>
            </a:schemeClr>
          </a:solidFill>
          <a:prstDash val="solid"/>
          <a:miter lim="800000"/>
        </a:ln>
        <a:effectLst/>
      </dsp:spPr>
      <dsp:style>
        <a:lnRef idx="2">
          <a:scrgbClr r="0" g="0" b="0"/>
        </a:lnRef>
        <a:fillRef idx="1">
          <a:scrgbClr r="0" g="0" b="0"/>
        </a:fillRef>
        <a:effectRef idx="0">
          <a:scrgbClr r="0" g="0" b="0"/>
        </a:effectRef>
        <a:fontRef idx="minor"/>
      </dsp:style>
    </dsp:sp>
    <dsp:sp modelId="{93C578CE-167A-6643-A583-F64AE1B19E97}">
      <dsp:nvSpPr>
        <dsp:cNvPr id="0" name=""/>
        <dsp:cNvSpPr/>
      </dsp:nvSpPr>
      <dsp:spPr>
        <a:xfrm>
          <a:off x="341528" y="4561154"/>
          <a:ext cx="4781397" cy="560880"/>
        </a:xfrm>
        <a:prstGeom prst="roundRect">
          <a:avLst/>
        </a:prstGeom>
        <a:solidFill>
          <a:schemeClr val="accent2">
            <a:hueOff val="-1483170"/>
            <a:satOff val="6462"/>
            <a:lumOff val="254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0725" tIns="0" rIns="180725" bIns="0" numCol="1" spcCol="1270" anchor="ctr" anchorCtr="0">
          <a:noAutofit/>
        </a:bodyPr>
        <a:lstStyle/>
        <a:p>
          <a:pPr marL="0" lvl="0" indent="0" algn="l" defTabSz="844550">
            <a:lnSpc>
              <a:spcPct val="90000"/>
            </a:lnSpc>
            <a:spcBef>
              <a:spcPct val="0"/>
            </a:spcBef>
            <a:spcAft>
              <a:spcPct val="35000"/>
            </a:spcAft>
            <a:buNone/>
          </a:pPr>
          <a:r>
            <a:rPr lang="en-US" sz="1900" kern="1200"/>
            <a:t>References</a:t>
          </a:r>
        </a:p>
      </dsp:txBody>
      <dsp:txXfrm>
        <a:off x="368908" y="4588534"/>
        <a:ext cx="4726637" cy="50612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png>
</file>

<file path=ppt/media/image14.jpeg>
</file>

<file path=ppt/media/image15.gif>
</file>

<file path=ppt/media/image2.png>
</file>

<file path=ppt/media/image3.svg>
</file>

<file path=ppt/media/image4.jpeg>
</file>

<file path=ppt/media/image5.jpeg>
</file>

<file path=ppt/media/image6.tiff>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A2A5DF-A088-7D42-B47B-2477FEB2C193}" type="datetimeFigureOut">
              <a:rPr lang="en-US" smtClean="0"/>
              <a:t>10/8/2020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FC6499-D0E8-164D-88F4-CDA9F5841901}" type="slidenum">
              <a:rPr lang="en-US" smtClean="0"/>
              <a:t>‹#›</a:t>
            </a:fld>
            <a:endParaRPr lang="en-US"/>
          </a:p>
        </p:txBody>
      </p:sp>
    </p:spTree>
    <p:extLst>
      <p:ext uri="{BB962C8B-B14F-4D97-AF65-F5344CB8AC3E}">
        <p14:creationId xmlns:p14="http://schemas.microsoft.com/office/powerpoint/2010/main" val="18245096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hello everyone and welcome to today </a:t>
            </a:r>
            <a:r>
              <a:rPr lang="en-US" baseline="0"/>
              <a:t>topic </a:t>
            </a:r>
            <a:r>
              <a:rPr lang="en-US"/>
              <a:t>of Customer Relationship Management or CRM and my target topic of CRM will be analytical CRM where we will learn about data driven decision and how the company could make the most use of it to improve the customer benefit and drive profit. So let don’t wait any further and let me introduce you to the agenda</a:t>
            </a:r>
          </a:p>
        </p:txBody>
      </p:sp>
      <p:sp>
        <p:nvSpPr>
          <p:cNvPr id="4" name="Slide Number Placeholder 3"/>
          <p:cNvSpPr>
            <a:spLocks noGrp="1"/>
          </p:cNvSpPr>
          <p:nvPr>
            <p:ph type="sldNum" sz="quarter" idx="5"/>
          </p:nvPr>
        </p:nvSpPr>
        <p:spPr/>
        <p:txBody>
          <a:bodyPr/>
          <a:lstStyle/>
          <a:p>
            <a:fld id="{4BFC6499-D0E8-164D-88F4-CDA9F5841901}" type="slidenum">
              <a:rPr lang="en-US" smtClean="0"/>
              <a:t>1</a:t>
            </a:fld>
            <a:endParaRPr lang="en-US"/>
          </a:p>
        </p:txBody>
      </p:sp>
    </p:spTree>
    <p:extLst>
      <p:ext uri="{BB962C8B-B14F-4D97-AF65-F5344CB8AC3E}">
        <p14:creationId xmlns:p14="http://schemas.microsoft.com/office/powerpoint/2010/main" val="30721499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9c70f182d9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9c70f182d9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50239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9c70f182d9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9c70f182d9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Highlight recommend materials </a:t>
            </a:r>
            <a:endParaRPr/>
          </a:p>
          <a:p>
            <a:pPr marL="457200" lvl="0" indent="-298450" algn="l" rtl="0">
              <a:spcBef>
                <a:spcPts val="0"/>
              </a:spcBef>
              <a:spcAft>
                <a:spcPts val="0"/>
              </a:spcAft>
              <a:buSzPts val="1100"/>
              <a:buChar char="-"/>
            </a:pPr>
            <a:endParaRPr/>
          </a:p>
        </p:txBody>
      </p:sp>
    </p:spTree>
    <p:extLst>
      <p:ext uri="{BB962C8B-B14F-4D97-AF65-F5344CB8AC3E}">
        <p14:creationId xmlns:p14="http://schemas.microsoft.com/office/powerpoint/2010/main" val="16574828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9c70f182d9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9c70f182d9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Highlight recommend materials </a:t>
            </a:r>
            <a:endParaRPr/>
          </a:p>
          <a:p>
            <a:pPr marL="457200" lvl="0" indent="-298450" algn="l" rtl="0">
              <a:spcBef>
                <a:spcPts val="0"/>
              </a:spcBef>
              <a:spcAft>
                <a:spcPts val="0"/>
              </a:spcAft>
              <a:buSzPts val="1100"/>
              <a:buChar char="-"/>
            </a:pPr>
            <a:endParaRPr/>
          </a:p>
        </p:txBody>
      </p:sp>
    </p:spTree>
    <p:extLst>
      <p:ext uri="{BB962C8B-B14F-4D97-AF65-F5344CB8AC3E}">
        <p14:creationId xmlns:p14="http://schemas.microsoft.com/office/powerpoint/2010/main" val="16596043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endParaRPr lang="en-US"/>
          </a:p>
          <a:p>
            <a:r>
              <a:rPr lang="en-US">
                <a:cs typeface="Calibri" panose="020F0502020204030204"/>
              </a:rPr>
              <a:t>So here is the agenda for today . We will go very briefly to the overview of CRM where I </a:t>
            </a:r>
            <a:r>
              <a:rPr lang="en-US" err="1">
                <a:cs typeface="Calibri" panose="020F0502020204030204"/>
              </a:rPr>
              <a:t>ll</a:t>
            </a:r>
            <a:r>
              <a:rPr lang="en-US">
                <a:cs typeface="Calibri" panose="020F0502020204030204"/>
              </a:rPr>
              <a:t> talk to you a little bit about the evolution of CRM , what it is now and where it is heading, . 70% of our time today will be on Analytical CRM which is the area where I often collaborate with in my company CRM team.  The total time for this presentation will be about 35 mins and we will have an optional activities where we will take a look of a day as a CRM data staff. In case if I don’t have the time I will send you the video link where I talk about it </a:t>
            </a:r>
            <a:endParaRPr lang="en-US"/>
          </a:p>
          <a:p>
            <a:r>
              <a:rPr lang="en-US"/>
              <a:t>My inspiration</a:t>
            </a:r>
            <a:r>
              <a:rPr lang="en-US" baseline="0"/>
              <a:t> to present to you guys these topics were from when I was observing the class introduction and about </a:t>
            </a:r>
            <a:r>
              <a:rPr lang="en-US"/>
              <a:t>60</a:t>
            </a:r>
            <a:r>
              <a:rPr lang="en-US" baseline="0"/>
              <a:t>% of the students here are either from the analytics </a:t>
            </a:r>
            <a:r>
              <a:rPr lang="en-US"/>
              <a:t>, consultant or  </a:t>
            </a:r>
            <a:r>
              <a:rPr lang="en-US" baseline="0"/>
              <a:t>managerial </a:t>
            </a:r>
            <a:r>
              <a:rPr lang="en-US"/>
              <a:t>fields which is why I highly believe my topic in analytical </a:t>
            </a:r>
            <a:r>
              <a:rPr lang="en-US" err="1"/>
              <a:t>crm</a:t>
            </a:r>
            <a:r>
              <a:rPr lang="en-US"/>
              <a:t> which focus on making use of the data within an organization will highly benefit to class </a:t>
            </a:r>
            <a:endParaRPr lang="en-US" baseline="0">
              <a:cs typeface="Calibri"/>
            </a:endParaRPr>
          </a:p>
          <a:p>
            <a:pPr marL="0" lvl="0" indent="0" algn="l" rtl="0">
              <a:spcBef>
                <a:spcPts val="0"/>
              </a:spcBef>
              <a:spcAft>
                <a:spcPts val="0"/>
              </a:spcAft>
              <a:buNone/>
            </a:pPr>
            <a:endParaRPr lang="en-US"/>
          </a:p>
        </p:txBody>
      </p:sp>
      <p:sp>
        <p:nvSpPr>
          <p:cNvPr id="4" name="Slide Number Placeholder 3"/>
          <p:cNvSpPr>
            <a:spLocks noGrp="1"/>
          </p:cNvSpPr>
          <p:nvPr>
            <p:ph type="sldNum" sz="quarter" idx="5"/>
          </p:nvPr>
        </p:nvSpPr>
        <p:spPr/>
        <p:txBody>
          <a:bodyPr/>
          <a:lstStyle/>
          <a:p>
            <a:fld id="{4BFC6499-D0E8-164D-88F4-CDA9F5841901}" type="slidenum">
              <a:rPr lang="en-US" smtClean="0"/>
              <a:t>2</a:t>
            </a:fld>
            <a:endParaRPr lang="en-US"/>
          </a:p>
        </p:txBody>
      </p:sp>
    </p:spTree>
    <p:extLst>
      <p:ext uri="{BB962C8B-B14F-4D97-AF65-F5344CB8AC3E}">
        <p14:creationId xmlns:p14="http://schemas.microsoft.com/office/powerpoint/2010/main" val="25863889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So first, let take a look at the definition of CRM and have history tour of evolution of </a:t>
            </a:r>
            <a:r>
              <a:rPr lang="en-US" err="1">
                <a:cs typeface="Calibri"/>
              </a:rPr>
              <a:t>crm</a:t>
            </a:r>
            <a:r>
              <a:rPr lang="en-US">
                <a:cs typeface="Calibri"/>
              </a:rPr>
              <a:t> after that . I am strongly believe in learning about the history will help us understand about how we got to where we are . So as I mentioned CRM stands for Customer Relationship Management , which is / an approach to manage the relationship of the past, current and potential customers...........</a:t>
            </a:r>
            <a:endParaRPr lang="en-US"/>
          </a:p>
          <a:p>
            <a:endParaRPr lang="en-US">
              <a:cs typeface="Calibri" panose="020F0502020204030204"/>
            </a:endParaRPr>
          </a:p>
          <a:p>
            <a:r>
              <a:rPr lang="en-US">
                <a:cs typeface="Calibri" panose="020F0502020204030204"/>
              </a:rPr>
              <a:t>So now , to reflex back, managing customer relation is not a new concept. It is a concept since the dawn of men when people start trading with one another and shop keepers always have a ledger book where they keep information of all of their customers and pay attention to their value customer, could be Mr. Joe who has contribute to 20% of their store sale. So moving to the age when computer and data storage become accessible, we now could store the customer data in database, data warehouse and visualize different trends and relationship on tools such as power bi , </a:t>
            </a:r>
            <a:r>
              <a:rPr lang="en-US" err="1">
                <a:cs typeface="Calibri" panose="020F0502020204030204"/>
              </a:rPr>
              <a:t>tableu</a:t>
            </a:r>
            <a:r>
              <a:rPr lang="en-US">
                <a:cs typeface="Calibri" panose="020F0502020204030204"/>
              </a:rPr>
              <a:t> , which you might have heard as tools for data visualization. And where we are heading next ? It is the evolution of cloud, data lake , data mesh , and where customer information is not only connected from the sales and marketing department but also from so many different channel : fb, </a:t>
            </a:r>
            <a:r>
              <a:rPr lang="en-US" err="1">
                <a:cs typeface="Calibri" panose="020F0502020204030204"/>
              </a:rPr>
              <a:t>instagram</a:t>
            </a:r>
            <a:r>
              <a:rPr lang="en-US">
                <a:cs typeface="Calibri" panose="020F0502020204030204"/>
              </a:rPr>
              <a:t>, </a:t>
            </a:r>
            <a:r>
              <a:rPr lang="en-US" err="1">
                <a:cs typeface="Calibri" panose="020F0502020204030204"/>
              </a:rPr>
              <a:t>pinterest</a:t>
            </a:r>
            <a:r>
              <a:rPr lang="en-US">
                <a:cs typeface="Calibri" panose="020F0502020204030204"/>
              </a:rPr>
              <a:t>, and in so many form: txt messages , audio , phone calls with a vast volume . So how do we make the use of it ? </a:t>
            </a:r>
            <a:r>
              <a:rPr lang="en-US" err="1">
                <a:cs typeface="Calibri" panose="020F0502020204030204"/>
              </a:rPr>
              <a:t>It s</a:t>
            </a:r>
            <a:r>
              <a:rPr lang="en-US">
                <a:cs typeface="Calibri" panose="020F0502020204030204"/>
              </a:rPr>
              <a:t> the power of analytical CRM</a:t>
            </a:r>
          </a:p>
          <a:p>
            <a:endParaRPr lang="en-US"/>
          </a:p>
          <a:p>
            <a:r>
              <a:rPr lang="en-US">
                <a:cs typeface="Calibri" panose="020F0502020204030204"/>
              </a:rPr>
              <a:t>So let go back a bit, now you took the history lesson, I want to bring your attention to 3 type of CRM . So we have 3 type : </a:t>
            </a:r>
          </a:p>
          <a:p>
            <a:endParaRPr lang="en-US"/>
          </a:p>
          <a:p>
            <a:pPr lvl="1"/>
            <a:r>
              <a:rPr lang="en-US">
                <a:cs typeface="Calibri"/>
              </a:rPr>
              <a:t>Analytical CRM focuses on intelligent mining of customer related data for</a:t>
            </a:r>
          </a:p>
          <a:p>
            <a:pPr lvl="1"/>
            <a:r>
              <a:rPr lang="en-US">
                <a:cs typeface="Calibri"/>
              </a:rPr>
              <a:t>strategic and tactical purposes (main focus is to find out ways to improve</a:t>
            </a:r>
            <a:endParaRPr lang="en-US"/>
          </a:p>
          <a:p>
            <a:pPr lvl="1"/>
            <a:r>
              <a:rPr lang="en-US">
                <a:cs typeface="Calibri"/>
              </a:rPr>
              <a:t>customer satisfaction and retention rates)</a:t>
            </a:r>
          </a:p>
          <a:p>
            <a:pPr lvl="1"/>
            <a:endParaRPr lang="en-US">
              <a:cs typeface="Calibri"/>
            </a:endParaRPr>
          </a:p>
          <a:p>
            <a:pPr lvl="1"/>
            <a:r>
              <a:rPr lang="en-US">
                <a:cs typeface="Calibri"/>
              </a:rPr>
              <a:t> Operational CRM: focuses on the automation of customer facing</a:t>
            </a:r>
            <a:endParaRPr lang="en-US"/>
          </a:p>
          <a:p>
            <a:pPr lvl="1"/>
            <a:r>
              <a:rPr lang="en-US">
                <a:cs typeface="Calibri"/>
              </a:rPr>
              <a:t>processes to facilitate like selling, marketing and customer service</a:t>
            </a:r>
          </a:p>
          <a:p>
            <a:pPr lvl="1"/>
            <a:endParaRPr lang="en-US">
              <a:cs typeface="Calibri"/>
            </a:endParaRPr>
          </a:p>
          <a:p>
            <a:pPr lvl="1"/>
            <a:r>
              <a:rPr lang="en-US">
                <a:cs typeface="Calibri"/>
              </a:rPr>
              <a:t> Collaborative : Collaborative CRM applies technology</a:t>
            </a:r>
            <a:endParaRPr lang="en-US"/>
          </a:p>
          <a:p>
            <a:pPr lvl="1"/>
            <a:r>
              <a:rPr lang="en-US">
                <a:cs typeface="Calibri"/>
              </a:rPr>
              <a:t>across organizational boundaries to </a:t>
            </a:r>
            <a:r>
              <a:rPr lang="en-US"/>
              <a:t>enables smooth communication and transactions among businesses. Sometimes .  it enables an organization to collect, organize, and share customer information across multiple teams,  it is called strategic </a:t>
            </a:r>
            <a:r>
              <a:rPr lang="en-US" err="1"/>
              <a:t>crm</a:t>
            </a:r>
            <a:endParaRPr lang="en-US" err="1">
              <a:cs typeface="Calibri"/>
            </a:endParaRPr>
          </a:p>
          <a:p>
            <a:endParaRPr lang="en-US">
              <a:cs typeface="Calibri"/>
            </a:endParaRPr>
          </a:p>
          <a:p>
            <a:r>
              <a:rPr lang="en-US">
                <a:cs typeface="Calibri"/>
              </a:rPr>
              <a:t>Operational and analytical </a:t>
            </a:r>
            <a:r>
              <a:rPr lang="en-US" err="1">
                <a:cs typeface="Calibri"/>
              </a:rPr>
              <a:t>crm</a:t>
            </a:r>
            <a:r>
              <a:rPr lang="en-US">
                <a:cs typeface="Calibri"/>
              </a:rPr>
              <a:t> uses similar approach but address different problems. The major difference is that operational CRM is focused on customer-facing processes, while analytical CRM is more attuned to developing the organization’s systems through customer insights.</a:t>
            </a:r>
          </a:p>
          <a:p>
            <a:endParaRPr lang="en-US">
              <a:cs typeface="Calibri"/>
            </a:endParaRPr>
          </a:p>
          <a:p>
            <a:endParaRPr lang="en-US" i="1">
              <a:cs typeface="Calibri"/>
            </a:endParaRPr>
          </a:p>
        </p:txBody>
      </p:sp>
      <p:sp>
        <p:nvSpPr>
          <p:cNvPr id="4" name="Slide Number Placeholder 3"/>
          <p:cNvSpPr>
            <a:spLocks noGrp="1"/>
          </p:cNvSpPr>
          <p:nvPr>
            <p:ph type="sldNum" sz="quarter" idx="5"/>
          </p:nvPr>
        </p:nvSpPr>
        <p:spPr/>
        <p:txBody>
          <a:bodyPr/>
          <a:lstStyle/>
          <a:p>
            <a:fld id="{4BFC6499-D0E8-164D-88F4-CDA9F5841901}" type="slidenum">
              <a:rPr lang="en-US" smtClean="0"/>
              <a:t>3</a:t>
            </a:fld>
            <a:endParaRPr lang="en-US"/>
          </a:p>
        </p:txBody>
      </p:sp>
    </p:spTree>
    <p:extLst>
      <p:ext uri="{BB962C8B-B14F-4D97-AF65-F5344CB8AC3E}">
        <p14:creationId xmlns:p14="http://schemas.microsoft.com/office/powerpoint/2010/main" val="40084556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 today session, a lot of the concepts will be related to the analytical</a:t>
            </a:r>
            <a:r>
              <a:rPr lang="en-US" baseline="0"/>
              <a:t> </a:t>
            </a:r>
            <a:r>
              <a:rPr lang="en-US" baseline="0" err="1"/>
              <a:t>crm</a:t>
            </a:r>
            <a:r>
              <a:rPr lang="en-US"/>
              <a:t> </a:t>
            </a:r>
            <a:endParaRPr lang="en-US">
              <a:cs typeface="Calibri" panose="020F0502020204030204"/>
            </a:endParaRPr>
          </a:p>
          <a:p>
            <a:r>
              <a:rPr lang="en-US">
                <a:cs typeface="Calibri" panose="020F0502020204030204"/>
              </a:rPr>
              <a:t>So </a:t>
            </a:r>
            <a:r>
              <a:rPr lang="en-US" err="1">
                <a:cs typeface="Calibri"/>
              </a:rPr>
              <a:t>lets</a:t>
            </a:r>
            <a:r>
              <a:rPr lang="en-US">
                <a:cs typeface="Calibri"/>
              </a:rPr>
              <a:t> repeat the concept of analytical CRM again , </a:t>
            </a:r>
            <a:endParaRPr lang="en-US"/>
          </a:p>
          <a:p>
            <a:r>
              <a:rPr lang="en-US"/>
              <a:t>It is the ability to be able to track a range of customer actions and events over time using data from operational CRM ( as you can see in this diagram on your right here , you can see the flow of it ) . It uses traditional business intelligence (BI) methods such as data warehouse, data mining, and online analytical processing systems determine customer satisfaction and active measures to optimize the corresponding parameters</a:t>
            </a:r>
            <a:endParaRPr lang="en-US">
              <a:cs typeface="Calibri"/>
            </a:endParaRPr>
          </a:p>
          <a:p>
            <a:endParaRPr lang="en-US"/>
          </a:p>
          <a:p>
            <a:endParaRPr lang="en-US">
              <a:cs typeface="Calibri"/>
            </a:endParaRPr>
          </a:p>
          <a:p>
            <a:r>
              <a:rPr lang="en-US">
                <a:cs typeface="Calibri"/>
              </a:rPr>
              <a:t>Some of the common steps in analytical </a:t>
            </a:r>
            <a:r>
              <a:rPr lang="en-US" err="1">
                <a:cs typeface="Calibri"/>
              </a:rPr>
              <a:t>crm</a:t>
            </a:r>
            <a:r>
              <a:rPr lang="en-US">
                <a:cs typeface="Calibri"/>
              </a:rPr>
              <a:t> are : data extraction, data cleaning &amp; preprocessing , data analysis , data visualization, data prediction, optimize model</a:t>
            </a:r>
          </a:p>
          <a:p>
            <a:endParaRPr lang="en-US">
              <a:cs typeface="Calibri"/>
            </a:endParaRPr>
          </a:p>
          <a:p>
            <a:r>
              <a:rPr lang="en-US"/>
              <a:t>Some of the goals at the end of the cycle could be , we have a predictive modelling –like  lists of customers most likely to respond to a marketing campaign , or Purchase pattern recognition – compare customers with similar </a:t>
            </a:r>
            <a:r>
              <a:rPr lang="en-US" err="1"/>
              <a:t>behaviours</a:t>
            </a:r>
            <a:r>
              <a:rPr lang="en-US"/>
              <a:t> – for positioning products </a:t>
            </a:r>
            <a:endParaRPr lang="en-US">
              <a:cs typeface="Calibri"/>
            </a:endParaRPr>
          </a:p>
          <a:p>
            <a:endParaRPr lang="en-US"/>
          </a:p>
          <a:p>
            <a:r>
              <a:rPr lang="en-US"/>
              <a:t>Not all analytical CRM use Machine Learning / Data Science method, there are traditional techniques that could still be use for example the RFM technique where can find their most valuable customers through “RFM” Recency, Frequency, Monetary value. However , my presentation today will focus on the newer concepts and method of analytical </a:t>
            </a:r>
            <a:r>
              <a:rPr lang="en-US" err="1"/>
              <a:t>crm</a:t>
            </a:r>
            <a:r>
              <a:rPr lang="en-US"/>
              <a:t> where people make use of external , internal data and data science </a:t>
            </a: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4BFC6499-D0E8-164D-88F4-CDA9F5841901}" type="slidenum">
              <a:rPr lang="en-US" smtClean="0"/>
              <a:t>4</a:t>
            </a:fld>
            <a:endParaRPr lang="en-US"/>
          </a:p>
        </p:txBody>
      </p:sp>
    </p:spTree>
    <p:extLst>
      <p:ext uri="{BB962C8B-B14F-4D97-AF65-F5344CB8AC3E}">
        <p14:creationId xmlns:p14="http://schemas.microsoft.com/office/powerpoint/2010/main" val="21295699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 you might have heard the term data is comparable with gold or oil because nowadays, a good data will give your business an insight that give you a competitive edge, but in order to use it you</a:t>
            </a:r>
            <a:r>
              <a:rPr lang="en-US" baseline="0"/>
              <a:t> need to mine it, extract it , refine it , give it a purpose to serve</a:t>
            </a:r>
            <a:r>
              <a:rPr lang="en-US"/>
              <a:t>, just like oil or gold , you need to extract it from the ground and give it a life , whether it is </a:t>
            </a:r>
            <a:r>
              <a:rPr lang="en-US" err="1"/>
              <a:t>petrolium</a:t>
            </a:r>
            <a:r>
              <a:rPr lang="en-US"/>
              <a:t>, </a:t>
            </a:r>
            <a:r>
              <a:rPr lang="en-US" err="1"/>
              <a:t>vaseline</a:t>
            </a:r>
            <a:r>
              <a:rPr lang="en-US"/>
              <a:t>, gas</a:t>
            </a:r>
            <a:endParaRPr lang="en-US" baseline="0"/>
          </a:p>
          <a:p>
            <a:endParaRPr lang="en-US">
              <a:cs typeface="Calibri"/>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FC6499-D0E8-164D-88F4-CDA9F584190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013930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a:r>
              <a:rPr lang="en-US"/>
              <a:t>So</a:t>
            </a:r>
            <a:r>
              <a:rPr lang="en-US" baseline="0"/>
              <a:t> </a:t>
            </a:r>
            <a:r>
              <a:rPr lang="en-US"/>
              <a:t>to prove to you that analytical </a:t>
            </a:r>
            <a:r>
              <a:rPr lang="en-US" err="1"/>
              <a:t>crm</a:t>
            </a:r>
            <a:r>
              <a:rPr lang="en-US"/>
              <a:t> and data driven analytical </a:t>
            </a:r>
            <a:r>
              <a:rPr lang="en-US" err="1"/>
              <a:t>crm</a:t>
            </a:r>
            <a:r>
              <a:rPr lang="en-US"/>
              <a:t> is important , I want to bring your attention to these 2 case study </a:t>
            </a:r>
          </a:p>
          <a:p>
            <a:pPr marL="158750"/>
            <a:endParaRPr lang="en-US"/>
          </a:p>
          <a:p>
            <a:pPr marL="158750"/>
            <a:r>
              <a:rPr lang="en-US"/>
              <a:t> </a:t>
            </a:r>
            <a:r>
              <a:rPr lang="en-US" baseline="0"/>
              <a:t>before I proceed to this slide, please let me know in the chat if you </a:t>
            </a:r>
            <a:r>
              <a:rPr lang="en-US"/>
              <a:t>don’t know</a:t>
            </a:r>
            <a:r>
              <a:rPr lang="en-US" baseline="0"/>
              <a:t> what amazon / Netflix business does?</a:t>
            </a:r>
            <a:endParaRPr lang="en-US">
              <a:cs typeface="Calibri" panose="020F0502020204030204"/>
            </a:endParaRPr>
          </a:p>
          <a:p>
            <a:pPr marL="158750"/>
            <a:r>
              <a:rPr lang="en-US">
                <a:cs typeface="Calibri" panose="020F0502020204030204"/>
              </a:rPr>
              <a:t>Ok , so let proceed as we all know about </a:t>
            </a:r>
            <a:r>
              <a:rPr lang="en-US" err="1">
                <a:cs typeface="Calibri" panose="020F0502020204030204"/>
              </a:rPr>
              <a:t>netflix</a:t>
            </a:r>
            <a:r>
              <a:rPr lang="en-US">
                <a:cs typeface="Calibri" panose="020F0502020204030204"/>
              </a:rPr>
              <a:t> and amazon</a:t>
            </a:r>
            <a:endParaRPr lang="en-US" baseline="0">
              <a:cs typeface="Calibri" panose="020F0502020204030204"/>
            </a:endParaRPr>
          </a:p>
          <a:p>
            <a:pPr marL="158750"/>
            <a:endParaRPr lang="en-US">
              <a:cs typeface="Calibri"/>
            </a:endParaRPr>
          </a:p>
          <a:p>
            <a:pPr marL="158750"/>
            <a:r>
              <a:rPr lang="en-US">
                <a:cs typeface="Calibri"/>
              </a:rPr>
              <a:t>- </a:t>
            </a:r>
            <a:r>
              <a:rPr lang="en-US"/>
              <a:t>80% of what you watch next is influenced by Netflix </a:t>
            </a:r>
            <a:endParaRPr lang="en-US">
              <a:cs typeface="Calibri" panose="020F0502020204030204"/>
            </a:endParaRPr>
          </a:p>
          <a:p>
            <a:pPr marL="158750" indent="0">
              <a:buNone/>
            </a:pPr>
            <a:endParaRPr lang="en-US">
              <a:cs typeface="Calibri" panose="020F0502020204030204"/>
            </a:endParaRPr>
          </a:p>
          <a:p>
            <a:pPr>
              <a:lnSpc>
                <a:spcPct val="110000"/>
              </a:lnSpc>
              <a:spcAft>
                <a:spcPts val="600"/>
              </a:spcAft>
            </a:pPr>
            <a:r>
              <a:rPr lang="en-US">
                <a:cs typeface="Calibri" panose="020F0502020204030204"/>
              </a:rPr>
              <a:t>- </a:t>
            </a:r>
            <a:r>
              <a:rPr lang="en-US"/>
              <a:t>35% of Amazon's revenue are generated by their recommendation system which use predictive models built from analytical data </a:t>
            </a:r>
          </a:p>
          <a:p>
            <a:pPr>
              <a:lnSpc>
                <a:spcPct val="110000"/>
              </a:lnSpc>
              <a:spcAft>
                <a:spcPts val="600"/>
              </a:spcAft>
            </a:pPr>
            <a:endParaRPr lang="en-US"/>
          </a:p>
          <a:p>
            <a:pPr>
              <a:lnSpc>
                <a:spcPct val="110000"/>
              </a:lnSpc>
              <a:spcAft>
                <a:spcPts val="600"/>
              </a:spcAft>
            </a:pPr>
            <a:r>
              <a:rPr lang="en-US">
                <a:cs typeface="Calibri"/>
              </a:rPr>
              <a:t>So let this sink a bit and have a hard thought on this . Netflix , they know about your interest so well that out of 10 movie you watch, 8 movies are from what they learnt about you , that make you keep coming back 8 more times. Imagine this , if they didn’t do this and you have to  manually searching for what would be interested to you , which is the way how </a:t>
            </a:r>
            <a:r>
              <a:rPr lang="en-US" err="1">
                <a:cs typeface="Calibri"/>
              </a:rPr>
              <a:t>blockburster</a:t>
            </a:r>
            <a:r>
              <a:rPr lang="en-US">
                <a:cs typeface="Calibri"/>
              </a:rPr>
              <a:t> was operated, would you be even come back to watch these 8 movies after hours finding what you like </a:t>
            </a:r>
            <a:endParaRPr lang="en-US"/>
          </a:p>
          <a:p>
            <a:pPr>
              <a:lnSpc>
                <a:spcPct val="110000"/>
              </a:lnSpc>
              <a:spcAft>
                <a:spcPts val="600"/>
              </a:spcAft>
            </a:pPr>
            <a:r>
              <a:rPr lang="en-US">
                <a:cs typeface="Calibri"/>
              </a:rPr>
              <a:t>Amazon case , 35% of their revenue, think about it , it is 1/3 of their revenue is from recommend things that you don’t even know you might need it yet. And how do they do that,</a:t>
            </a:r>
            <a:endParaRPr lang="en-US"/>
          </a:p>
          <a:p>
            <a:pPr marL="285750" indent="-285750">
              <a:lnSpc>
                <a:spcPct val="110000"/>
              </a:lnSpc>
              <a:spcAft>
                <a:spcPts val="600"/>
              </a:spcAft>
              <a:buFont typeface="Arial"/>
              <a:buChar char="•"/>
            </a:pPr>
            <a:r>
              <a:rPr lang="en-US"/>
              <a:t>Customer behaviors on Internet.</a:t>
            </a:r>
          </a:p>
          <a:p>
            <a:pPr marL="285750" indent="-285750">
              <a:lnSpc>
                <a:spcPct val="110000"/>
              </a:lnSpc>
              <a:spcAft>
                <a:spcPts val="600"/>
              </a:spcAft>
              <a:buFont typeface="Arial"/>
              <a:buChar char="•"/>
            </a:pPr>
            <a:r>
              <a:rPr lang="en-US"/>
              <a:t>“like” </a:t>
            </a:r>
            <a:r>
              <a:rPr lang="en-US" err="1"/>
              <a:t>abd</a:t>
            </a:r>
            <a:r>
              <a:rPr lang="en-US"/>
              <a:t> search  when you install your plugin , </a:t>
            </a:r>
          </a:p>
          <a:p>
            <a:pPr marL="285750" indent="-285750">
              <a:lnSpc>
                <a:spcPct val="110000"/>
              </a:lnSpc>
              <a:spcAft>
                <a:spcPts val="600"/>
              </a:spcAft>
              <a:buFont typeface="Arial"/>
              <a:buChar char="•"/>
            </a:pPr>
            <a:r>
              <a:rPr lang="en-US"/>
              <a:t>and so much more through your subscriptions, behavior patterns</a:t>
            </a:r>
            <a:endParaRPr lang="en-US">
              <a:cs typeface="Calibri"/>
            </a:endParaRPr>
          </a:p>
          <a:p>
            <a:pPr>
              <a:lnSpc>
                <a:spcPct val="110000"/>
              </a:lnSpc>
              <a:spcAft>
                <a:spcPts val="600"/>
              </a:spcAft>
            </a:pPr>
            <a:endParaRPr lang="en-US">
              <a:cs typeface="Calibri"/>
            </a:endParaRPr>
          </a:p>
          <a:p>
            <a:pPr>
              <a:lnSpc>
                <a:spcPct val="110000"/>
              </a:lnSpc>
              <a:spcAft>
                <a:spcPts val="600"/>
              </a:spcAft>
            </a:pPr>
            <a:r>
              <a:rPr lang="en-US">
                <a:cs typeface="Calibri"/>
              </a:rPr>
              <a:t>And that, lady and </a:t>
            </a:r>
            <a:r>
              <a:rPr lang="en-US" err="1">
                <a:cs typeface="Calibri"/>
              </a:rPr>
              <a:t>gentlement</a:t>
            </a:r>
            <a:r>
              <a:rPr lang="en-US">
                <a:cs typeface="Calibri"/>
              </a:rPr>
              <a:t> , is why analytical </a:t>
            </a:r>
            <a:r>
              <a:rPr lang="en-US" err="1">
                <a:cs typeface="Calibri"/>
              </a:rPr>
              <a:t>crm</a:t>
            </a:r>
            <a:r>
              <a:rPr lang="en-US">
                <a:cs typeface="Calibri"/>
              </a:rPr>
              <a:t> with AI is so powerful. For amazon, their system is so success that they offer their recommendation system as a service for other company to use on their cloud </a:t>
            </a:r>
          </a:p>
          <a:p>
            <a:pPr marL="158750"/>
            <a:endParaRPr lang="en-US">
              <a:cs typeface="Calibri"/>
            </a:endParaRPr>
          </a:p>
        </p:txBody>
      </p:sp>
    </p:spTree>
    <p:extLst>
      <p:ext uri="{BB962C8B-B14F-4D97-AF65-F5344CB8AC3E}">
        <p14:creationId xmlns:p14="http://schemas.microsoft.com/office/powerpoint/2010/main" val="39212986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9c70f182d9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9c70f182d9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cs typeface="Calibri"/>
              </a:rPr>
              <a:t>So now we have taken a look at the business side, </a:t>
            </a:r>
            <a:r>
              <a:rPr lang="en-US" err="1">
                <a:cs typeface="Calibri"/>
              </a:rPr>
              <a:t>lets</a:t>
            </a:r>
            <a:r>
              <a:rPr lang="en-US">
                <a:cs typeface="Calibri"/>
              </a:rPr>
              <a:t> talk about some tech terms here . And I will try my best to make it as easy to understand as possible and only skim through it as a highlight </a:t>
            </a:r>
          </a:p>
          <a:p>
            <a:endParaRPr lang="en-US">
              <a:cs typeface="Calibri"/>
            </a:endParaRPr>
          </a:p>
          <a:p>
            <a:r>
              <a:rPr lang="en-US">
                <a:cs typeface="Calibri"/>
              </a:rPr>
              <a:t>So in this section we will talk about different data sources , the reason why I want you to understand about the different data sources is because it will explain why we now use data science / ai – </a:t>
            </a:r>
          </a:p>
          <a:p>
            <a:r>
              <a:rPr lang="en-US">
                <a:cs typeface="Calibri"/>
              </a:rPr>
              <a:t>So </a:t>
            </a:r>
            <a:r>
              <a:rPr lang="en-US" err="1">
                <a:cs typeface="Calibri"/>
              </a:rPr>
              <a:t>lets</a:t>
            </a:r>
            <a:r>
              <a:rPr lang="en-US">
                <a:cs typeface="Calibri"/>
              </a:rPr>
              <a:t> first talk about internal data sources and external data sources : in every company we have 2 sources ….</a:t>
            </a:r>
          </a:p>
          <a:p>
            <a:endParaRPr lang="en-US">
              <a:cs typeface="Calibri"/>
            </a:endParaRPr>
          </a:p>
          <a:p>
            <a:r>
              <a:rPr lang="en-US">
                <a:cs typeface="Calibri"/>
              </a:rPr>
              <a:t>So now to get back to </a:t>
            </a:r>
          </a:p>
          <a:p>
            <a:endParaRPr lang="en-US">
              <a:cs typeface="Calibri"/>
            </a:endParaRPr>
          </a:p>
          <a:p>
            <a:endParaRPr lang="en-US">
              <a:cs typeface="Calibri"/>
            </a:endParaRPr>
          </a:p>
        </p:txBody>
      </p:sp>
    </p:spTree>
    <p:extLst>
      <p:ext uri="{BB962C8B-B14F-4D97-AF65-F5344CB8AC3E}">
        <p14:creationId xmlns:p14="http://schemas.microsoft.com/office/powerpoint/2010/main" val="40166939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FC6499-D0E8-164D-88F4-CDA9F584190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742161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CRM combines with Artificial Intelligence  : so as you have learnt of all the sources of data , you can see that our data have expanded from data that gathering from sales / marketing department only to data that are collected from all kind of sources – which is what we . And it would be very inefficient to have a data </a:t>
            </a:r>
            <a:r>
              <a:rPr lang="en-US" err="1"/>
              <a:t>anlyst</a:t>
            </a:r>
            <a:r>
              <a:rPr lang="en-US"/>
              <a:t> to </a:t>
            </a:r>
            <a:r>
              <a:rPr lang="en-US" err="1"/>
              <a:t>mannually</a:t>
            </a:r>
            <a:r>
              <a:rPr lang="en-US"/>
              <a:t> analyze that vast amount and to detect a pattern, sometimes we have streaming data such as ecommerce data, as in amazon case where we have to make a decision on spot so there is no time for data analyst to collect the data and analyze it and visualization </a:t>
            </a:r>
          </a:p>
          <a:p>
            <a:endParaRPr lang="en-US">
              <a:cs typeface="Calibri"/>
            </a:endParaRPr>
          </a:p>
          <a:p>
            <a:r>
              <a:rPr lang="en-US">
                <a:cs typeface="Calibri"/>
              </a:rPr>
              <a:t>So firstly , artificial intelligence is an umbrella term for machine learning, data science . So to be general I refer to use AI here</a:t>
            </a:r>
          </a:p>
        </p:txBody>
      </p:sp>
      <p:sp>
        <p:nvSpPr>
          <p:cNvPr id="4" name="Slide Number Placeholder 3"/>
          <p:cNvSpPr>
            <a:spLocks noGrp="1"/>
          </p:cNvSpPr>
          <p:nvPr>
            <p:ph type="sldNum" sz="quarter" idx="5"/>
          </p:nvPr>
        </p:nvSpPr>
        <p:spPr/>
        <p:txBody>
          <a:bodyPr/>
          <a:lstStyle/>
          <a:p>
            <a:fld id="{4BFC6499-D0E8-164D-88F4-CDA9F5841901}" type="slidenum">
              <a:rPr lang="en-US" smtClean="0"/>
              <a:t>9</a:t>
            </a:fld>
            <a:endParaRPr lang="en-US"/>
          </a:p>
        </p:txBody>
      </p:sp>
    </p:spTree>
    <p:extLst>
      <p:ext uri="{BB962C8B-B14F-4D97-AF65-F5344CB8AC3E}">
        <p14:creationId xmlns:p14="http://schemas.microsoft.com/office/powerpoint/2010/main" val="3369589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35EF2245-60DF-744F-952D-BBB65C4723AF}" type="datetime1">
              <a:rPr lang="en-SG" smtClean="0"/>
              <a:t>8/10/2020</a:t>
            </a:fld>
            <a:endParaRPr lang="en-US"/>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79491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74C958C6-8B15-8C44-B1D3-E83FDCA698B2}" type="datetime1">
              <a:rPr lang="en-SG" smtClean="0"/>
              <a:t>8/10/2020</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3936242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01FEF07-4A66-EE40-AC57-B95E8DDB0BCF}" type="datetime1">
              <a:rPr lang="en-SG" smtClean="0"/>
              <a:t>8/10/2020</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6581381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2834477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98B06391-50F8-494C-A4B7-F67DBB6A6F7A}" type="datetime1">
              <a:rPr lang="en-SG" smtClean="0"/>
              <a:t>8/10/2020</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749488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6EEC219C-193B-C44B-8A34-8253A8E796A9}" type="datetime1">
              <a:rPr lang="en-SG" smtClean="0"/>
              <a:t>8/10/2020</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6050337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90CDEFCA-4388-6B4A-B458-EC981FF23716}" type="datetime1">
              <a:rPr lang="en-SG" smtClean="0"/>
              <a:t>8/10/2020</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1235907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7860BB23-6195-1749-9E13-B6BEB0D21ED8}" type="datetime1">
              <a:rPr lang="en-SG" smtClean="0"/>
              <a:t>8/10/2020</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1501433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7A90DF2-18C1-9943-95AA-06D1E61630F9}" type="datetime1">
              <a:rPr lang="en-SG" smtClean="0"/>
              <a:t>8/10/2020</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1013393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D05C5855-4383-FF4C-9C37-95F6DFD144ED}" type="datetime1">
              <a:rPr lang="en-SG" smtClean="0"/>
              <a:t>8/10/2020</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6217786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41D2EF0B-7832-3B4F-B798-D1907F59BADF}" type="datetime1">
              <a:rPr lang="en-SG" smtClean="0"/>
              <a:t>8/10/2020</a:t>
            </a:fld>
            <a:endParaRPr lang="en-US"/>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6013201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1D567CFA-ADF1-1C4C-8D2E-7EBBADCFB9FA}" type="datetime1">
              <a:rPr lang="en-SG" smtClean="0"/>
              <a:t>8/10/2020</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4701725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2E2738-D957-5647-9EA0-1A6A89F1F949}" type="datetime1">
              <a:rPr lang="en-SG" smtClean="0"/>
              <a:t>8/10/2020</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2637334449"/>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24" r:id="rId6"/>
    <p:sldLayoutId id="2147483719" r:id="rId7"/>
    <p:sldLayoutId id="2147483720" r:id="rId8"/>
    <p:sldLayoutId id="2147483721" r:id="rId9"/>
    <p:sldLayoutId id="2147483723" r:id="rId10"/>
    <p:sldLayoutId id="2147483722" r:id="rId11"/>
    <p:sldLayoutId id="2147483726" r:id="rId12"/>
  </p:sldLayoutIdLst>
  <p:hf hdr="0" ftr="0" dt="0"/>
  <p:txStyles>
    <p:title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5.gif"/><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kaggle.com/willkoehrsen/start-here-a-gentle-introduction#Exploratory-Data-Analysis"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hyperlink" Target="https://www.kaggle.com/phamdinhkhanh/home-credit-default-risk"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3">
            <a:extLst>
              <a:ext uri="{FF2B5EF4-FFF2-40B4-BE49-F238E27FC236}">
                <a16:creationId xmlns:a16="http://schemas.microsoft.com/office/drawing/2014/main" id="{0A6CD5D1-93B1-48C8-B92F-65C5896E87DE}"/>
              </a:ext>
            </a:extLst>
          </p:cNvPr>
          <p:cNvPicPr>
            <a:picLocks noChangeAspect="1"/>
          </p:cNvPicPr>
          <p:nvPr/>
        </p:nvPicPr>
        <p:blipFill rotWithShape="1">
          <a:blip r:embed="rId3"/>
          <a:srcRect/>
          <a:stretch/>
        </p:blipFill>
        <p:spPr>
          <a:xfrm>
            <a:off x="20" y="10"/>
            <a:ext cx="12191981" cy="6857990"/>
          </a:xfrm>
          <a:prstGeom prst="rect">
            <a:avLst/>
          </a:prstGeom>
        </p:spPr>
      </p:pic>
      <p:sp>
        <p:nvSpPr>
          <p:cNvPr id="19" name="Rectangle 10">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D6A7A3-BB4D-4149-842C-ACCAB6EFADAB}"/>
              </a:ext>
            </a:extLst>
          </p:cNvPr>
          <p:cNvSpPr>
            <a:spLocks noGrp="1"/>
          </p:cNvSpPr>
          <p:nvPr>
            <p:ph type="ctrTitle"/>
          </p:nvPr>
        </p:nvSpPr>
        <p:spPr>
          <a:xfrm>
            <a:off x="404553" y="3091928"/>
            <a:ext cx="9078562" cy="2387600"/>
          </a:xfrm>
        </p:spPr>
        <p:txBody>
          <a:bodyPr>
            <a:normAutofit/>
          </a:bodyPr>
          <a:lstStyle/>
          <a:p>
            <a:r>
              <a:rPr lang="en-US" sz="6100"/>
              <a:t>Customer Relationship Management (CRM)</a:t>
            </a:r>
          </a:p>
        </p:txBody>
      </p:sp>
      <p:sp>
        <p:nvSpPr>
          <p:cNvPr id="20" name="Rectangle: Rounded Corners 12">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49F3778B-5385-7546-93B6-300A16BB826B}"/>
              </a:ext>
            </a:extLst>
          </p:cNvPr>
          <p:cNvSpPr>
            <a:spLocks noGrp="1"/>
          </p:cNvSpPr>
          <p:nvPr>
            <p:ph type="subTitle" idx="1"/>
          </p:nvPr>
        </p:nvSpPr>
        <p:spPr>
          <a:xfrm>
            <a:off x="404553" y="5624945"/>
            <a:ext cx="9078562" cy="592975"/>
          </a:xfrm>
        </p:spPr>
        <p:txBody>
          <a:bodyPr anchor="ctr">
            <a:normAutofit/>
          </a:bodyPr>
          <a:lstStyle/>
          <a:p>
            <a:r>
              <a:rPr lang="en-US"/>
              <a:t>Introduction of  Analytical CRM </a:t>
            </a:r>
          </a:p>
        </p:txBody>
      </p:sp>
      <p:sp>
        <p:nvSpPr>
          <p:cNvPr id="7" name="Slide Number Placeholder 6">
            <a:extLst>
              <a:ext uri="{FF2B5EF4-FFF2-40B4-BE49-F238E27FC236}">
                <a16:creationId xmlns:a16="http://schemas.microsoft.com/office/drawing/2014/main" id="{59B484E0-6372-1943-A91A-73B0D9F1777C}"/>
              </a:ext>
            </a:extLst>
          </p:cNvPr>
          <p:cNvSpPr>
            <a:spLocks noGrp="1"/>
          </p:cNvSpPr>
          <p:nvPr>
            <p:ph type="sldNum" sz="quarter" idx="12"/>
          </p:nvPr>
        </p:nvSpPr>
        <p:spPr/>
        <p:txBody>
          <a:bodyPr/>
          <a:lstStyle/>
          <a:p>
            <a:fld id="{B2DC25EE-239B-4C5F-AAD1-255A7D5F1EE2}" type="slidenum">
              <a:rPr lang="en-US" smtClean="0"/>
              <a:t>1</a:t>
            </a:fld>
            <a:endParaRPr lang="en-US"/>
          </a:p>
        </p:txBody>
      </p:sp>
      <p:sp>
        <p:nvSpPr>
          <p:cNvPr id="10" name="TextBox 9">
            <a:extLst>
              <a:ext uri="{FF2B5EF4-FFF2-40B4-BE49-F238E27FC236}">
                <a16:creationId xmlns:a16="http://schemas.microsoft.com/office/drawing/2014/main" id="{A8FBC1F9-BD06-9242-B647-3623405253D1}"/>
              </a:ext>
            </a:extLst>
          </p:cNvPr>
          <p:cNvSpPr txBox="1"/>
          <p:nvPr/>
        </p:nvSpPr>
        <p:spPr>
          <a:xfrm>
            <a:off x="404553" y="6302736"/>
            <a:ext cx="3288319" cy="513367"/>
          </a:xfrm>
          <a:prstGeom prst="rect">
            <a:avLst/>
          </a:prstGeom>
          <a:noFill/>
        </p:spPr>
        <p:txBody>
          <a:bodyPr wrap="square" rtlCol="0">
            <a:spAutoFit/>
          </a:bodyPr>
          <a:lstStyle/>
          <a:p>
            <a:r>
              <a:rPr lang="en-US" sz="1350">
                <a:latin typeface="Calibri" charset="0"/>
                <a:ea typeface="Calibri" charset="0"/>
                <a:cs typeface="Calibri" charset="0"/>
              </a:rPr>
              <a:t>Instructor: </a:t>
            </a:r>
            <a:r>
              <a:rPr lang="hu-HU" sz="1350">
                <a:latin typeface="Calibri" charset="0"/>
                <a:ea typeface="Calibri" charset="0"/>
                <a:cs typeface="Calibri" charset="0"/>
              </a:rPr>
              <a:t>Prof. Peter Mattheis</a:t>
            </a:r>
          </a:p>
          <a:p>
            <a:r>
              <a:rPr lang="en-US" sz="1350">
                <a:latin typeface="Calibri" charset="0"/>
                <a:ea typeface="Calibri" charset="0"/>
                <a:cs typeface="Calibri" charset="0"/>
              </a:rPr>
              <a:t>September</a:t>
            </a:r>
            <a:r>
              <a:rPr lang="hu-HU" sz="1350">
                <a:latin typeface="Calibri" charset="0"/>
                <a:ea typeface="Calibri" charset="0"/>
                <a:cs typeface="Calibri" charset="0"/>
              </a:rPr>
              <a:t> 2020</a:t>
            </a:r>
          </a:p>
        </p:txBody>
      </p:sp>
      <p:sp>
        <p:nvSpPr>
          <p:cNvPr id="11" name="TextBox 10">
            <a:extLst>
              <a:ext uri="{FF2B5EF4-FFF2-40B4-BE49-F238E27FC236}">
                <a16:creationId xmlns:a16="http://schemas.microsoft.com/office/drawing/2014/main" id="{E6EF6775-06B8-D145-916D-8675C930D4F4}"/>
              </a:ext>
            </a:extLst>
          </p:cNvPr>
          <p:cNvSpPr txBox="1"/>
          <p:nvPr/>
        </p:nvSpPr>
        <p:spPr>
          <a:xfrm>
            <a:off x="3498213" y="6308272"/>
            <a:ext cx="3846483" cy="507831"/>
          </a:xfrm>
          <a:prstGeom prst="rect">
            <a:avLst/>
          </a:prstGeom>
          <a:noFill/>
        </p:spPr>
        <p:txBody>
          <a:bodyPr wrap="square" rtlCol="0">
            <a:spAutoFit/>
          </a:bodyPr>
          <a:lstStyle/>
          <a:p>
            <a:pPr algn="r"/>
            <a:r>
              <a:rPr lang="en-US" sz="1350"/>
              <a:t>Presenter: 	Pham Ngoc Tram	</a:t>
            </a:r>
          </a:p>
          <a:p>
            <a:pPr algn="r"/>
            <a:r>
              <a:rPr lang="en-US" sz="1350"/>
              <a:t>Tran Ngoc Hai Dang	</a:t>
            </a:r>
          </a:p>
        </p:txBody>
      </p:sp>
    </p:spTree>
    <p:extLst>
      <p:ext uri="{BB962C8B-B14F-4D97-AF65-F5344CB8AC3E}">
        <p14:creationId xmlns:p14="http://schemas.microsoft.com/office/powerpoint/2010/main" val="23163988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59"/>
        <p:cNvGrpSpPr/>
        <p:nvPr/>
      </p:nvGrpSpPr>
      <p:grpSpPr>
        <a:xfrm>
          <a:off x="0" y="0"/>
          <a:ext cx="0" cy="0"/>
          <a:chOff x="0" y="0"/>
          <a:chExt cx="0" cy="0"/>
        </a:xfrm>
      </p:grpSpPr>
      <p:sp useBgFill="1">
        <p:nvSpPr>
          <p:cNvPr id="103" name="Rectangle 102">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5" name="Rectangle 104">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7" name="Rectangle 106">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9" name="Rectangle 108">
            <a:extLst>
              <a:ext uri="{FF2B5EF4-FFF2-40B4-BE49-F238E27FC236}">
                <a16:creationId xmlns:a16="http://schemas.microsoft.com/office/drawing/2014/main" id="{F94AA2BD-2E3F-4B1D-8127-5744B81153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Google Shape;160;p30"/>
          <p:cNvSpPr txBox="1">
            <a:spLocks noGrp="1"/>
          </p:cNvSpPr>
          <p:nvPr>
            <p:ph type="title"/>
          </p:nvPr>
        </p:nvSpPr>
        <p:spPr>
          <a:xfrm>
            <a:off x="411480" y="987552"/>
            <a:ext cx="4485861" cy="1088136"/>
          </a:xfrm>
          <a:prstGeom prst="rect">
            <a:avLst/>
          </a:prstGeom>
        </p:spPr>
        <p:txBody>
          <a:bodyPr spcFirstLastPara="1" vert="horz" lIns="91440" tIns="45720" rIns="91440" bIns="45720" rtlCol="0" anchor="b" anchorCtr="0">
            <a:normAutofit/>
          </a:bodyPr>
          <a:lstStyle/>
          <a:p>
            <a:pPr>
              <a:spcBef>
                <a:spcPct val="0"/>
              </a:spcBef>
            </a:pPr>
            <a:r>
              <a:rPr lang="en-US" sz="3400"/>
              <a:t>Summary</a:t>
            </a:r>
          </a:p>
        </p:txBody>
      </p:sp>
      <p:sp>
        <p:nvSpPr>
          <p:cNvPr id="111" name="Rectangle 110">
            <a:extLst>
              <a:ext uri="{FF2B5EF4-FFF2-40B4-BE49-F238E27FC236}">
                <a16:creationId xmlns:a16="http://schemas.microsoft.com/office/drawing/2014/main" id="{4BD02261-2DC8-4AA8-9E16-7751AE8924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3" name="Rectangle 112">
            <a:extLst>
              <a:ext uri="{FF2B5EF4-FFF2-40B4-BE49-F238E27FC236}">
                <a16:creationId xmlns:a16="http://schemas.microsoft.com/office/drawing/2014/main" id="{3D752CF2-2291-40B5-B462-C17B174C10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6000"/>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1" name="Google Shape;161;p30"/>
          <p:cNvSpPr txBox="1">
            <a:spLocks noGrp="1"/>
          </p:cNvSpPr>
          <p:nvPr>
            <p:ph type="body" idx="1"/>
          </p:nvPr>
        </p:nvSpPr>
        <p:spPr>
          <a:xfrm>
            <a:off x="0" y="2688336"/>
            <a:ext cx="5055325" cy="3584448"/>
          </a:xfrm>
          <a:prstGeom prst="rect">
            <a:avLst/>
          </a:prstGeom>
        </p:spPr>
        <p:txBody>
          <a:bodyPr spcFirstLastPara="1" vert="horz" lIns="91440" tIns="45720" rIns="91440" bIns="45720" rtlCol="0" anchor="t" anchorCtr="0">
            <a:normAutofit/>
          </a:bodyPr>
          <a:lstStyle/>
          <a:p>
            <a:pPr marL="608965" indent="-228600">
              <a:spcAft>
                <a:spcPts val="600"/>
              </a:spcAft>
              <a:buFont typeface="Arial" panose="020B0604020202020204" pitchFamily="34" charset="0"/>
              <a:buChar char="•"/>
            </a:pPr>
            <a:r>
              <a:rPr lang="en-US" sz="1700"/>
              <a:t>CRM manages the relationship of the past, current  and potential customers.</a:t>
            </a:r>
          </a:p>
          <a:p>
            <a:pPr marL="608965" indent="-228600">
              <a:spcAft>
                <a:spcPts val="600"/>
              </a:spcAft>
              <a:buFont typeface="Arial" panose="020B0604020202020204" pitchFamily="34" charset="0"/>
              <a:buChar char="•"/>
            </a:pPr>
            <a:r>
              <a:rPr lang="en-US" sz="1700"/>
              <a:t>Analytical CRM uses data analysis to understand the customers.</a:t>
            </a:r>
          </a:p>
          <a:p>
            <a:pPr marL="608965" indent="-228600">
              <a:spcAft>
                <a:spcPts val="600"/>
              </a:spcAft>
              <a:buFont typeface="Arial" panose="020B0604020202020204" pitchFamily="34" charset="0"/>
              <a:buChar char="•"/>
            </a:pPr>
            <a:r>
              <a:rPr lang="en-US" sz="1700"/>
              <a:t>Data is the fuel/oil for Analytical CRM</a:t>
            </a:r>
          </a:p>
          <a:p>
            <a:pPr marL="608965" indent="-228600">
              <a:spcAft>
                <a:spcPts val="600"/>
              </a:spcAft>
              <a:buFont typeface="Arial" panose="020B0604020202020204" pitchFamily="34" charset="0"/>
              <a:buChar char="•"/>
            </a:pPr>
            <a:r>
              <a:rPr lang="en-US" sz="1700">
                <a:ea typeface="+mn-lt"/>
                <a:cs typeface="+mn-lt"/>
              </a:rPr>
              <a:t>Case study: Netflix and Amazon</a:t>
            </a:r>
          </a:p>
          <a:p>
            <a:pPr marL="608965" indent="-228600">
              <a:spcAft>
                <a:spcPts val="600"/>
              </a:spcAft>
              <a:buFont typeface="Arial" panose="020B0604020202020204" pitchFamily="34" charset="0"/>
              <a:buChar char="•"/>
            </a:pPr>
            <a:r>
              <a:rPr lang="en-US" sz="1700"/>
              <a:t>Data from internal and external sources</a:t>
            </a:r>
          </a:p>
          <a:p>
            <a:pPr marL="608965" indent="-228600">
              <a:spcAft>
                <a:spcPts val="600"/>
              </a:spcAft>
              <a:buChar char="•"/>
            </a:pPr>
            <a:r>
              <a:rPr lang="en-US" sz="1800"/>
              <a:t>Customer 360 View</a:t>
            </a:r>
          </a:p>
          <a:p>
            <a:pPr marL="608965" indent="-228600">
              <a:spcAft>
                <a:spcPts val="600"/>
              </a:spcAft>
              <a:buChar char="•"/>
            </a:pPr>
            <a:r>
              <a:rPr lang="en-US" sz="1800">
                <a:ea typeface="+mn-lt"/>
                <a:cs typeface="+mn-lt"/>
              </a:rPr>
              <a:t>Artificial Intelligence  in CRM</a:t>
            </a:r>
          </a:p>
          <a:p>
            <a:pPr marL="380365" indent="0">
              <a:spcAft>
                <a:spcPts val="600"/>
              </a:spcAft>
              <a:buNone/>
            </a:pPr>
            <a:endParaRPr lang="en-US" sz="1800"/>
          </a:p>
          <a:p>
            <a:pPr marL="608965" indent="-228600">
              <a:spcAft>
                <a:spcPts val="600"/>
              </a:spcAft>
              <a:buChar char="•"/>
            </a:pPr>
            <a:endParaRPr lang="en-US" sz="1700"/>
          </a:p>
        </p:txBody>
      </p:sp>
      <p:pic>
        <p:nvPicPr>
          <p:cNvPr id="163" name="Picture 162">
            <a:extLst>
              <a:ext uri="{FF2B5EF4-FFF2-40B4-BE49-F238E27FC236}">
                <a16:creationId xmlns:a16="http://schemas.microsoft.com/office/drawing/2014/main" id="{C602C4C3-9457-4A70-BB00-35B0ECCD63D3}"/>
              </a:ext>
            </a:extLst>
          </p:cNvPr>
          <p:cNvPicPr>
            <a:picLocks noChangeAspect="1"/>
          </p:cNvPicPr>
          <p:nvPr/>
        </p:nvPicPr>
        <p:blipFill rotWithShape="1">
          <a:blip r:embed="rId3"/>
          <a:srcRect l="9030" r="23966" b="-1"/>
          <a:stretch/>
        </p:blipFill>
        <p:spPr>
          <a:xfrm>
            <a:off x="5308052" y="10"/>
            <a:ext cx="6883948" cy="6857990"/>
          </a:xfrm>
          <a:custGeom>
            <a:avLst/>
            <a:gdLst/>
            <a:ahLst/>
            <a:cxnLst/>
            <a:rect l="l" t="t" r="r" b="b"/>
            <a:pathLst>
              <a:path w="6883948" h="6858000">
                <a:moveTo>
                  <a:pt x="365648" y="0"/>
                </a:moveTo>
                <a:lnTo>
                  <a:pt x="6883948" y="0"/>
                </a:lnTo>
                <a:lnTo>
                  <a:pt x="6883948" y="6858000"/>
                </a:lnTo>
                <a:lnTo>
                  <a:pt x="365648" y="6858000"/>
                </a:lnTo>
                <a:lnTo>
                  <a:pt x="360213" y="6835050"/>
                </a:lnTo>
                <a:cubicBezTo>
                  <a:pt x="128263" y="5788167"/>
                  <a:pt x="0" y="4637179"/>
                  <a:pt x="0" y="3429001"/>
                </a:cubicBezTo>
                <a:cubicBezTo>
                  <a:pt x="0" y="2220824"/>
                  <a:pt x="128263" y="1069835"/>
                  <a:pt x="360213" y="22952"/>
                </a:cubicBezTo>
                <a:close/>
              </a:path>
            </a:pathLst>
          </a:custGeom>
          <a:effectLst>
            <a:outerShdw blurRad="50800" dist="38100" dir="10800000" algn="r" rotWithShape="0">
              <a:schemeClr val="bg1">
                <a:lumMod val="85000"/>
                <a:alpha val="30000"/>
              </a:schemeClr>
            </a:outerShdw>
          </a:effectLst>
        </p:spPr>
      </p:pic>
    </p:spTree>
    <p:extLst>
      <p:ext uri="{BB962C8B-B14F-4D97-AF65-F5344CB8AC3E}">
        <p14:creationId xmlns:p14="http://schemas.microsoft.com/office/powerpoint/2010/main" val="12489445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66"/>
        <p:cNvGrpSpPr/>
        <p:nvPr/>
      </p:nvGrpSpPr>
      <p:grpSpPr>
        <a:xfrm>
          <a:off x="0" y="0"/>
          <a:ext cx="0" cy="0"/>
          <a:chOff x="0" y="0"/>
          <a:chExt cx="0" cy="0"/>
        </a:xfrm>
      </p:grpSpPr>
      <p:pic>
        <p:nvPicPr>
          <p:cNvPr id="20" name="Video 34">
            <a:extLst>
              <a:ext uri="{FF2B5EF4-FFF2-40B4-BE49-F238E27FC236}">
                <a16:creationId xmlns:a16="http://schemas.microsoft.com/office/drawing/2014/main" id="{2C63F8D0-3747-704F-B229-4B91E6F92E5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284" r="-1" b="-1"/>
          <a:stretch/>
        </p:blipFill>
        <p:spPr>
          <a:xfrm>
            <a:off x="20" y="-11395"/>
            <a:ext cx="12191977" cy="6858022"/>
          </a:xfrm>
          <a:prstGeom prst="rect">
            <a:avLst/>
          </a:prstGeom>
        </p:spPr>
      </p:pic>
      <p:sp>
        <p:nvSpPr>
          <p:cNvPr id="167" name="Google Shape;167;p31"/>
          <p:cNvSpPr txBox="1">
            <a:spLocks noGrp="1"/>
          </p:cNvSpPr>
          <p:nvPr>
            <p:ph type="title"/>
          </p:nvPr>
        </p:nvSpPr>
        <p:spPr>
          <a:xfrm>
            <a:off x="1087554" y="2263876"/>
            <a:ext cx="10177272" cy="1490472"/>
          </a:xfrm>
          <a:prstGeom prst="rect">
            <a:avLst/>
          </a:prstGeom>
        </p:spPr>
        <p:txBody>
          <a:bodyPr spcFirstLastPara="1" vert="horz" lIns="91440" tIns="45720" rIns="91440" bIns="45720" rtlCol="0" anchor="ctr" anchorCtr="0">
            <a:normAutofit/>
          </a:bodyPr>
          <a:lstStyle/>
          <a:p>
            <a:pPr algn="ctr">
              <a:spcBef>
                <a:spcPct val="0"/>
              </a:spcBef>
            </a:pPr>
            <a:r>
              <a:rPr lang="en-US">
                <a:solidFill>
                  <a:schemeClr val="bg1"/>
                </a:solidFill>
              </a:rPr>
              <a:t>Question and Answer</a:t>
            </a:r>
          </a:p>
        </p:txBody>
      </p:sp>
      <p:sp>
        <p:nvSpPr>
          <p:cNvPr id="168" name="Google Shape;168;p31"/>
          <p:cNvSpPr txBox="1">
            <a:spLocks noGrp="1"/>
          </p:cNvSpPr>
          <p:nvPr>
            <p:ph type="body" idx="4294967295"/>
          </p:nvPr>
        </p:nvSpPr>
        <p:spPr>
          <a:xfrm>
            <a:off x="6275388" y="728663"/>
            <a:ext cx="5916612" cy="5060950"/>
          </a:xfrm>
          <a:prstGeom prst="rect">
            <a:avLst/>
          </a:prstGeom>
        </p:spPr>
        <p:txBody>
          <a:bodyPr spcFirstLastPara="1" vert="horz" lIns="91440" tIns="45720" rIns="91440" bIns="45720" rtlCol="0" anchor="ctr" anchorCtr="0">
            <a:normAutofit/>
          </a:bodyPr>
          <a:lstStyle/>
          <a:p>
            <a:pPr marL="380365" indent="0">
              <a:buClr>
                <a:srgbClr val="464646"/>
              </a:buClr>
              <a:buSzPts val="2300"/>
              <a:buNone/>
            </a:pPr>
            <a:endParaRPr lang="en-US" sz="2000">
              <a:highlight>
                <a:srgbClr val="FFFFFF"/>
              </a:highlight>
            </a:endParaRPr>
          </a:p>
          <a:p>
            <a:pPr marL="723265" indent="-342900">
              <a:buClr>
                <a:srgbClr val="464646"/>
              </a:buClr>
              <a:buSzPts val="2300"/>
            </a:pPr>
            <a:endParaRPr lang="en-US" sz="2000">
              <a:highlight>
                <a:srgbClr val="FFFFFF"/>
              </a:highlight>
            </a:endParaRPr>
          </a:p>
        </p:txBody>
      </p:sp>
      <p:sp>
        <p:nvSpPr>
          <p:cNvPr id="2" name="TextBox 1">
            <a:extLst>
              <a:ext uri="{FF2B5EF4-FFF2-40B4-BE49-F238E27FC236}">
                <a16:creationId xmlns:a16="http://schemas.microsoft.com/office/drawing/2014/main" id="{C329DEEB-621B-DF42-B1CB-3CED3509CD86}"/>
              </a:ext>
            </a:extLst>
          </p:cNvPr>
          <p:cNvSpPr txBox="1"/>
          <p:nvPr/>
        </p:nvSpPr>
        <p:spPr>
          <a:xfrm>
            <a:off x="4324521" y="4107508"/>
            <a:ext cx="3542958" cy="400110"/>
          </a:xfrm>
          <a:prstGeom prst="rect">
            <a:avLst/>
          </a:prstGeom>
          <a:noFill/>
        </p:spPr>
        <p:txBody>
          <a:bodyPr wrap="none" rtlCol="0">
            <a:spAutoFit/>
          </a:bodyPr>
          <a:lstStyle/>
          <a:p>
            <a:r>
              <a:rPr lang="en-US" sz="2000">
                <a:solidFill>
                  <a:schemeClr val="bg1"/>
                </a:solidFill>
              </a:rPr>
              <a:t>Thank you for your attention</a:t>
            </a:r>
          </a:p>
        </p:txBody>
      </p:sp>
      <p:cxnSp>
        <p:nvCxnSpPr>
          <p:cNvPr id="4" name="Straight Connector 3">
            <a:extLst>
              <a:ext uri="{FF2B5EF4-FFF2-40B4-BE49-F238E27FC236}">
                <a16:creationId xmlns:a16="http://schemas.microsoft.com/office/drawing/2014/main" id="{97DF0F74-553C-6449-9D1B-78D0761E37DB}"/>
              </a:ext>
            </a:extLst>
          </p:cNvPr>
          <p:cNvCxnSpPr/>
          <p:nvPr/>
        </p:nvCxnSpPr>
        <p:spPr>
          <a:xfrm>
            <a:off x="2871006" y="3763138"/>
            <a:ext cx="680876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51900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20"/>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66"/>
        <p:cNvGrpSpPr/>
        <p:nvPr/>
      </p:nvGrpSpPr>
      <p:grpSpPr>
        <a:xfrm>
          <a:off x="0" y="0"/>
          <a:ext cx="0" cy="0"/>
          <a:chOff x="0" y="0"/>
          <a:chExt cx="0" cy="0"/>
        </a:xfrm>
      </p:grpSpPr>
      <p:sp useBgFill="1">
        <p:nvSpPr>
          <p:cNvPr id="109" name="Rectangle 108">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1" name="Rectangle 110">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3" name="Rectangle 112">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5" name="Rectangle 114">
            <a:extLst>
              <a:ext uri="{FF2B5EF4-FFF2-40B4-BE49-F238E27FC236}">
                <a16:creationId xmlns:a16="http://schemas.microsoft.com/office/drawing/2014/main" id="{1C799903-48D5-4A31-A1A2-541072D977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7" name="Freeform: Shape 116">
            <a:extLst>
              <a:ext uri="{FF2B5EF4-FFF2-40B4-BE49-F238E27FC236}">
                <a16:creationId xmlns:a16="http://schemas.microsoft.com/office/drawing/2014/main" id="{8EFFF109-FC58-4FD3-BE05-9775A1310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8889" cy="6858000"/>
          </a:xfrm>
          <a:custGeom>
            <a:avLst/>
            <a:gdLst>
              <a:gd name="connsiteX0" fmla="*/ 0 w 4818889"/>
              <a:gd name="connsiteY0" fmla="*/ 0 h 6858000"/>
              <a:gd name="connsiteX1" fmla="*/ 3605911 w 4818889"/>
              <a:gd name="connsiteY1" fmla="*/ 0 h 6858000"/>
              <a:gd name="connsiteX2" fmla="*/ 3668894 w 4818889"/>
              <a:gd name="connsiteY2" fmla="*/ 69271 h 6858000"/>
              <a:gd name="connsiteX3" fmla="*/ 4818889 w 4818889"/>
              <a:gd name="connsiteY3" fmla="*/ 3429000 h 6858000"/>
              <a:gd name="connsiteX4" fmla="*/ 3668894 w 4818889"/>
              <a:gd name="connsiteY4" fmla="*/ 6788730 h 6858000"/>
              <a:gd name="connsiteX5" fmla="*/ 3605911 w 4818889"/>
              <a:gd name="connsiteY5" fmla="*/ 6858000 h 6858000"/>
              <a:gd name="connsiteX6" fmla="*/ 0 w 481888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8889" h="6858000">
                <a:moveTo>
                  <a:pt x="0" y="0"/>
                </a:moveTo>
                <a:lnTo>
                  <a:pt x="3605911" y="0"/>
                </a:lnTo>
                <a:lnTo>
                  <a:pt x="3668894" y="69271"/>
                </a:lnTo>
                <a:cubicBezTo>
                  <a:pt x="4379420" y="929100"/>
                  <a:pt x="4818889" y="2116944"/>
                  <a:pt x="4818889" y="3429000"/>
                </a:cubicBezTo>
                <a:cubicBezTo>
                  <a:pt x="4818889" y="4741056"/>
                  <a:pt x="4379420" y="5928900"/>
                  <a:pt x="3668894" y="6788730"/>
                </a:cubicBezTo>
                <a:lnTo>
                  <a:pt x="3605911"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9" name="Freeform: Shape 118">
            <a:extLst>
              <a:ext uri="{FF2B5EF4-FFF2-40B4-BE49-F238E27FC236}">
                <a16:creationId xmlns:a16="http://schemas.microsoft.com/office/drawing/2014/main" id="{E1B96AD6-92A9-4273-A62B-96A1C3E0BA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1477" cy="6858000"/>
          </a:xfrm>
          <a:custGeom>
            <a:avLst/>
            <a:gdLst>
              <a:gd name="connsiteX0" fmla="*/ 0 w 4811477"/>
              <a:gd name="connsiteY0" fmla="*/ 0 h 6858000"/>
              <a:gd name="connsiteX1" fmla="*/ 3598499 w 4811477"/>
              <a:gd name="connsiteY1" fmla="*/ 0 h 6858000"/>
              <a:gd name="connsiteX2" fmla="*/ 3661482 w 4811477"/>
              <a:gd name="connsiteY2" fmla="*/ 69271 h 6858000"/>
              <a:gd name="connsiteX3" fmla="*/ 4811477 w 4811477"/>
              <a:gd name="connsiteY3" fmla="*/ 3429000 h 6858000"/>
              <a:gd name="connsiteX4" fmla="*/ 3661482 w 4811477"/>
              <a:gd name="connsiteY4" fmla="*/ 6788730 h 6858000"/>
              <a:gd name="connsiteX5" fmla="*/ 3598499 w 4811477"/>
              <a:gd name="connsiteY5" fmla="*/ 6858000 h 6858000"/>
              <a:gd name="connsiteX6" fmla="*/ 0 w 481147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1477" h="6858000">
                <a:moveTo>
                  <a:pt x="0" y="0"/>
                </a:moveTo>
                <a:lnTo>
                  <a:pt x="3598499" y="0"/>
                </a:lnTo>
                <a:lnTo>
                  <a:pt x="3661482" y="69271"/>
                </a:lnTo>
                <a:cubicBezTo>
                  <a:pt x="4372008" y="929100"/>
                  <a:pt x="4811477" y="2116944"/>
                  <a:pt x="4811477" y="3429000"/>
                </a:cubicBezTo>
                <a:cubicBezTo>
                  <a:pt x="4811477" y="4741056"/>
                  <a:pt x="4372008" y="5928900"/>
                  <a:pt x="3661482" y="6788730"/>
                </a:cubicBezTo>
                <a:lnTo>
                  <a:pt x="359849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7" name="Google Shape;167;p31"/>
          <p:cNvSpPr txBox="1">
            <a:spLocks noGrp="1"/>
          </p:cNvSpPr>
          <p:nvPr>
            <p:ph type="title"/>
          </p:nvPr>
        </p:nvSpPr>
        <p:spPr>
          <a:xfrm>
            <a:off x="621792" y="1161288"/>
            <a:ext cx="3602736" cy="4526280"/>
          </a:xfrm>
          <a:prstGeom prst="rect">
            <a:avLst/>
          </a:prstGeom>
        </p:spPr>
        <p:txBody>
          <a:bodyPr spcFirstLastPara="1" vert="horz" lIns="91440" tIns="45720" rIns="91440" bIns="45720" rtlCol="0" anchor="ctr" anchorCtr="0">
            <a:normAutofit/>
          </a:bodyPr>
          <a:lstStyle/>
          <a:p>
            <a:pPr>
              <a:spcBef>
                <a:spcPct val="0"/>
              </a:spcBef>
            </a:pPr>
            <a:endParaRPr lang="en-US"/>
          </a:p>
          <a:p>
            <a:pPr>
              <a:spcBef>
                <a:spcPct val="0"/>
              </a:spcBef>
            </a:pPr>
            <a:endParaRPr lang="en-US"/>
          </a:p>
          <a:p>
            <a:pPr>
              <a:spcBef>
                <a:spcPct val="0"/>
              </a:spcBef>
            </a:pPr>
            <a:r>
              <a:rPr lang="en-US"/>
              <a:t>Resources</a:t>
            </a:r>
          </a:p>
        </p:txBody>
      </p:sp>
      <p:sp>
        <p:nvSpPr>
          <p:cNvPr id="121" name="Rectangle 120">
            <a:extLst>
              <a:ext uri="{FF2B5EF4-FFF2-40B4-BE49-F238E27FC236}">
                <a16:creationId xmlns:a16="http://schemas.microsoft.com/office/drawing/2014/main" id="{463EEC44-1BA3-44ED-81FC-A644B04B2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102049"/>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8" name="Google Shape;168;p31"/>
          <p:cNvSpPr txBox="1">
            <a:spLocks noGrp="1"/>
          </p:cNvSpPr>
          <p:nvPr>
            <p:ph type="body" idx="1"/>
          </p:nvPr>
        </p:nvSpPr>
        <p:spPr>
          <a:xfrm>
            <a:off x="5547880" y="727971"/>
            <a:ext cx="5916603" cy="5635705"/>
          </a:xfrm>
          <a:prstGeom prst="rect">
            <a:avLst/>
          </a:prstGeom>
        </p:spPr>
        <p:txBody>
          <a:bodyPr spcFirstLastPara="1" vert="horz" lIns="91440" tIns="45720" rIns="91440" bIns="45720" rtlCol="0" anchor="ctr" anchorCtr="0">
            <a:normAutofit/>
          </a:bodyPr>
          <a:lstStyle/>
          <a:p>
            <a:pPr marL="723265" indent="-342900">
              <a:buClr>
                <a:srgbClr val="464646"/>
              </a:buClr>
              <a:buSzPts val="2300"/>
            </a:pPr>
            <a:r>
              <a:rPr lang="en-US" sz="1800">
                <a:highlight>
                  <a:schemeClr val="lt1"/>
                </a:highlight>
                <a:sym typeface="Times New Roman"/>
              </a:rPr>
              <a:t>The High Roller Experience, ISBN: 9781259862953</a:t>
            </a:r>
            <a:endParaRPr lang="en-US" sz="1800"/>
          </a:p>
          <a:p>
            <a:pPr marL="723265" indent="-342900">
              <a:buClr>
                <a:srgbClr val="464646"/>
              </a:buClr>
              <a:buSzPts val="2300"/>
            </a:pPr>
            <a:r>
              <a:rPr lang="en-US" sz="1800">
                <a:highlight>
                  <a:srgbClr val="FFFFFF"/>
                </a:highlight>
                <a:ea typeface="+mn-lt"/>
                <a:cs typeface="+mn-lt"/>
              </a:rPr>
              <a:t>Customer Relationship Management: The Bottom Line to Optimizing Your ROI, ISBN: 9780130990693</a:t>
            </a:r>
            <a:endParaRPr lang="en-US" sz="1800">
              <a:highlight>
                <a:srgbClr val="FFFFFF"/>
              </a:highlight>
            </a:endParaRPr>
          </a:p>
          <a:p>
            <a:pPr marL="723265" indent="-342900">
              <a:buClr>
                <a:srgbClr val="464646"/>
              </a:buClr>
              <a:buSzPts val="2300"/>
            </a:pPr>
            <a:r>
              <a:rPr lang="en-US" sz="1800">
                <a:highlight>
                  <a:srgbClr val="FFFFFF"/>
                </a:highlight>
                <a:ea typeface="+mn-lt"/>
                <a:cs typeface="+mn-lt"/>
              </a:rPr>
              <a:t>https://www.wired.com/insights/2014/07/data-new-oil-digital-economy/</a:t>
            </a:r>
            <a:endParaRPr lang="en-US" sz="1800">
              <a:highlight>
                <a:srgbClr val="FFFFFF"/>
              </a:highlight>
            </a:endParaRPr>
          </a:p>
          <a:p>
            <a:pPr marL="723265" indent="-342900">
              <a:buClr>
                <a:srgbClr val="464646"/>
              </a:buClr>
              <a:buSzPts val="2300"/>
            </a:pPr>
            <a:r>
              <a:rPr lang="en-US" sz="1800">
                <a:highlight>
                  <a:srgbClr val="FFFFFF"/>
                </a:highlight>
                <a:ea typeface="+mn-lt"/>
                <a:cs typeface="+mn-lt"/>
              </a:rPr>
              <a:t>https://www.scribd.com/document/425923791/Analytical-CRM-1</a:t>
            </a:r>
            <a:endParaRPr lang="en-US">
              <a:ea typeface="+mn-lt"/>
              <a:cs typeface="+mn-lt"/>
            </a:endParaRPr>
          </a:p>
          <a:p>
            <a:pPr marL="723265" indent="-342900">
              <a:buClr>
                <a:srgbClr val="464646"/>
              </a:buClr>
              <a:buSzPts val="2300"/>
            </a:pPr>
            <a:r>
              <a:rPr lang="en-US" sz="1800">
                <a:ea typeface="+mn-lt"/>
                <a:cs typeface="+mn-lt"/>
              </a:rPr>
              <a:t>Integrated</a:t>
            </a:r>
            <a:r>
              <a:rPr lang="en-US" sz="1800"/>
              <a:t> Business Information Systems: A Holistic View of the Linked Business Process Chain ERP-SCM-CRM-BI-Big Data</a:t>
            </a:r>
            <a:endParaRPr lang="en-US"/>
          </a:p>
          <a:p>
            <a:pPr marL="723265" indent="-342900">
              <a:buClr>
                <a:srgbClr val="464646"/>
              </a:buClr>
              <a:buSzPts val="2300"/>
            </a:pPr>
            <a:endParaRPr lang="en-US" sz="1800">
              <a:highlight>
                <a:srgbClr val="FFFFFF"/>
              </a:highlight>
            </a:endParaRPr>
          </a:p>
          <a:p>
            <a:pPr marL="723265" indent="-342900">
              <a:buClr>
                <a:srgbClr val="464646"/>
              </a:buClr>
              <a:buSzPts val="2300"/>
            </a:pPr>
            <a:endParaRPr lang="en-US" sz="1800">
              <a:highlight>
                <a:srgbClr val="FFFFFF"/>
              </a:highlight>
            </a:endParaRPr>
          </a:p>
          <a:p>
            <a:pPr marL="723265" indent="-342900">
              <a:buClr>
                <a:srgbClr val="464646"/>
              </a:buClr>
              <a:buSzPts val="2300"/>
            </a:pPr>
            <a:endParaRPr lang="en-US" sz="1800">
              <a:highlight>
                <a:srgbClr val="FFFFFF"/>
              </a:highlight>
            </a:endParaRPr>
          </a:p>
        </p:txBody>
      </p:sp>
    </p:spTree>
    <p:extLst>
      <p:ext uri="{BB962C8B-B14F-4D97-AF65-F5344CB8AC3E}">
        <p14:creationId xmlns:p14="http://schemas.microsoft.com/office/powerpoint/2010/main" val="9464592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4AD29B6-BF3B-4407-9E75-52DF8E3B2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55F8BA08-3E38-4B70-B93A-74F08E0922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260019"/>
            <a:ext cx="11167447" cy="5933012"/>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BF9D1E6-AAA9-0146-AF28-EAB7455C282A}"/>
              </a:ext>
            </a:extLst>
          </p:cNvPr>
          <p:cNvSpPr>
            <a:spLocks noGrp="1"/>
          </p:cNvSpPr>
          <p:nvPr>
            <p:ph type="title"/>
          </p:nvPr>
        </p:nvSpPr>
        <p:spPr>
          <a:xfrm>
            <a:off x="1045029" y="507160"/>
            <a:ext cx="2993571" cy="5438730"/>
          </a:xfrm>
        </p:spPr>
        <p:txBody>
          <a:bodyPr>
            <a:normAutofit/>
          </a:bodyPr>
          <a:lstStyle/>
          <a:p>
            <a:r>
              <a:rPr lang="en-US" sz="3200"/>
              <a:t>Content</a:t>
            </a:r>
          </a:p>
        </p:txBody>
      </p:sp>
      <p:sp>
        <p:nvSpPr>
          <p:cNvPr id="14" name="Rectangle 13">
            <a:extLst>
              <a:ext uri="{FF2B5EF4-FFF2-40B4-BE49-F238E27FC236}">
                <a16:creationId xmlns:a16="http://schemas.microsoft.com/office/drawing/2014/main" id="{357F1B33-79AB-4A71-8CEC-4546D709B8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2874481"/>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887CF2F2-3CF3-7E45-9A6E-76072B00BEBB}"/>
              </a:ext>
            </a:extLst>
          </p:cNvPr>
          <p:cNvSpPr>
            <a:spLocks noGrp="1"/>
          </p:cNvSpPr>
          <p:nvPr>
            <p:ph type="sldNum" sz="quarter" idx="12"/>
          </p:nvPr>
        </p:nvSpPr>
        <p:spPr>
          <a:xfrm>
            <a:off x="8540496" y="6356350"/>
            <a:ext cx="2743200" cy="365125"/>
          </a:xfrm>
        </p:spPr>
        <p:txBody>
          <a:bodyPr>
            <a:normAutofit/>
          </a:bodyPr>
          <a:lstStyle/>
          <a:p>
            <a:pPr>
              <a:spcAft>
                <a:spcPts val="600"/>
              </a:spcAft>
            </a:pPr>
            <a:fld id="{B2DC25EE-239B-4C5F-AAD1-255A7D5F1EE2}" type="slidenum">
              <a:rPr lang="en-US" smtClean="0"/>
              <a:pPr>
                <a:spcAft>
                  <a:spcPts val="600"/>
                </a:spcAft>
              </a:pPr>
              <a:t>2</a:t>
            </a:fld>
            <a:endParaRPr lang="en-US"/>
          </a:p>
        </p:txBody>
      </p:sp>
      <p:graphicFrame>
        <p:nvGraphicFramePr>
          <p:cNvPr id="6" name="Content Placeholder 2">
            <a:extLst>
              <a:ext uri="{FF2B5EF4-FFF2-40B4-BE49-F238E27FC236}">
                <a16:creationId xmlns:a16="http://schemas.microsoft.com/office/drawing/2014/main" id="{52185864-A5F5-4277-AC2A-33FE83C4648D}"/>
              </a:ext>
            </a:extLst>
          </p:cNvPr>
          <p:cNvGraphicFramePr>
            <a:graphicFrameLocks noGrp="1"/>
          </p:cNvGraphicFramePr>
          <p:nvPr>
            <p:ph idx="1"/>
            <p:extLst>
              <p:ext uri="{D42A27DB-BD31-4B8C-83A1-F6EECF244321}">
                <p14:modId xmlns:p14="http://schemas.microsoft.com/office/powerpoint/2010/main" val="1650650288"/>
              </p:ext>
            </p:extLst>
          </p:nvPr>
        </p:nvGraphicFramePr>
        <p:xfrm>
          <a:off x="4526280" y="512064"/>
          <a:ext cx="6830568" cy="54406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a:extLst>
              <a:ext uri="{FF2B5EF4-FFF2-40B4-BE49-F238E27FC236}">
                <a16:creationId xmlns:a16="http://schemas.microsoft.com/office/drawing/2014/main" id="{6CA16CA2-4CEA-E548-A22F-AC0BDC8062D9}"/>
              </a:ext>
            </a:extLst>
          </p:cNvPr>
          <p:cNvSpPr txBox="1"/>
          <p:nvPr/>
        </p:nvSpPr>
        <p:spPr>
          <a:xfrm>
            <a:off x="1341067" y="5281344"/>
            <a:ext cx="1369990" cy="369332"/>
          </a:xfrm>
          <a:prstGeom prst="rect">
            <a:avLst/>
          </a:prstGeom>
          <a:noFill/>
        </p:spPr>
        <p:txBody>
          <a:bodyPr wrap="none" lIns="91440" tIns="45720" rIns="91440" bIns="45720" rtlCol="0" anchor="t">
            <a:spAutoFit/>
          </a:bodyPr>
          <a:lstStyle/>
          <a:p>
            <a:r>
              <a:rPr lang="en-US"/>
              <a:t>35 Minutes</a:t>
            </a:r>
          </a:p>
        </p:txBody>
      </p:sp>
      <p:pic>
        <p:nvPicPr>
          <p:cNvPr id="7" name="Graphic 6" descr="Stopwatch">
            <a:extLst>
              <a:ext uri="{FF2B5EF4-FFF2-40B4-BE49-F238E27FC236}">
                <a16:creationId xmlns:a16="http://schemas.microsoft.com/office/drawing/2014/main" id="{52E2B3D6-D70C-6F49-8CCC-F72D99180E50}"/>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523861" y="4402647"/>
            <a:ext cx="914400" cy="914400"/>
          </a:xfrm>
          <a:prstGeom prst="rect">
            <a:avLst/>
          </a:prstGeom>
        </p:spPr>
      </p:pic>
    </p:spTree>
    <p:extLst>
      <p:ext uri="{BB962C8B-B14F-4D97-AF65-F5344CB8AC3E}">
        <p14:creationId xmlns:p14="http://schemas.microsoft.com/office/powerpoint/2010/main" val="27304116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115719BB-48A7-4AF4-BB91-DC82E0DF72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9" name="Freeform: Shape 138">
            <a:extLst>
              <a:ext uri="{FF2B5EF4-FFF2-40B4-BE49-F238E27FC236}">
                <a16:creationId xmlns:a16="http://schemas.microsoft.com/office/drawing/2014/main" id="{10973A55-5440-4A99-B526-B5812E4627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1" name="Freeform: Shape 140">
            <a:extLst>
              <a:ext uri="{FF2B5EF4-FFF2-40B4-BE49-F238E27FC236}">
                <a16:creationId xmlns:a16="http://schemas.microsoft.com/office/drawing/2014/main" id="{A9682493-588A-4D52-98F6-FBBD80C07E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649AE00-476C-B747-87E8-3090624CD584}"/>
              </a:ext>
            </a:extLst>
          </p:cNvPr>
          <p:cNvSpPr>
            <a:spLocks noGrp="1"/>
          </p:cNvSpPr>
          <p:nvPr>
            <p:ph type="title"/>
          </p:nvPr>
        </p:nvSpPr>
        <p:spPr>
          <a:xfrm>
            <a:off x="462725" y="454724"/>
            <a:ext cx="4832802" cy="1170432"/>
          </a:xfrm>
        </p:spPr>
        <p:txBody>
          <a:bodyPr anchor="b">
            <a:normAutofit/>
          </a:bodyPr>
          <a:lstStyle/>
          <a:p>
            <a:r>
              <a:rPr lang="en-US" sz="3400"/>
              <a:t>CRM Overview</a:t>
            </a:r>
          </a:p>
        </p:txBody>
      </p:sp>
      <p:sp>
        <p:nvSpPr>
          <p:cNvPr id="143" name="Rectangle 142">
            <a:extLst>
              <a:ext uri="{FF2B5EF4-FFF2-40B4-BE49-F238E27FC236}">
                <a16:creationId xmlns:a16="http://schemas.microsoft.com/office/drawing/2014/main" id="{FBEC5A7A-ADE4-48D9-B89C-2BA1C9110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03236"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5" name="Rectangle 144">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92" y="2185062"/>
            <a:ext cx="493776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3B49BA19-A2F0-5749-8B4C-8F8B8A481325}"/>
              </a:ext>
            </a:extLst>
          </p:cNvPr>
          <p:cNvSpPr>
            <a:spLocks noGrp="1"/>
          </p:cNvSpPr>
          <p:nvPr>
            <p:ph idx="1"/>
          </p:nvPr>
        </p:nvSpPr>
        <p:spPr>
          <a:xfrm>
            <a:off x="-1153" y="2311067"/>
            <a:ext cx="5292836" cy="4354913"/>
          </a:xfrm>
        </p:spPr>
        <p:txBody>
          <a:bodyPr vert="horz" lIns="91440" tIns="45720" rIns="91440" bIns="45720" rtlCol="0" anchor="t">
            <a:normAutofit fontScale="92500" lnSpcReduction="10000"/>
          </a:bodyPr>
          <a:lstStyle/>
          <a:p>
            <a:pPr marL="457200" lvl="1" indent="0">
              <a:lnSpc>
                <a:spcPct val="100000"/>
              </a:lnSpc>
              <a:buNone/>
            </a:pPr>
            <a:r>
              <a:rPr lang="en-US" sz="1800"/>
              <a:t>CRM stands for </a:t>
            </a:r>
            <a:r>
              <a:rPr lang="en-US" sz="1800" b="1"/>
              <a:t>C</a:t>
            </a:r>
            <a:r>
              <a:rPr lang="en-US" sz="1800"/>
              <a:t>ustomer </a:t>
            </a:r>
            <a:r>
              <a:rPr lang="en-US" sz="1800" b="1"/>
              <a:t>R</a:t>
            </a:r>
            <a:r>
              <a:rPr lang="en-US" sz="1800"/>
              <a:t>elationship </a:t>
            </a:r>
            <a:r>
              <a:rPr lang="en-US" sz="1800" b="1"/>
              <a:t>M</a:t>
            </a:r>
            <a:r>
              <a:rPr lang="en-US" sz="1800"/>
              <a:t>anagement which is an approach to manage the relationship of the </a:t>
            </a:r>
            <a:r>
              <a:rPr lang="en-US" sz="1800" i="1"/>
              <a:t>past, current </a:t>
            </a:r>
            <a:r>
              <a:rPr lang="en-US" sz="1800" b="1" i="1"/>
              <a:t> </a:t>
            </a:r>
            <a:r>
              <a:rPr lang="en-US" sz="1800"/>
              <a:t>and </a:t>
            </a:r>
            <a:r>
              <a:rPr lang="en-US" sz="1800" i="1"/>
              <a:t>potential customers.</a:t>
            </a:r>
          </a:p>
          <a:p>
            <a:pPr marL="457200" lvl="1" indent="0">
              <a:lnSpc>
                <a:spcPct val="100000"/>
              </a:lnSpc>
              <a:buNone/>
            </a:pPr>
            <a:r>
              <a:rPr lang="en-US" sz="1800">
                <a:ea typeface="+mn-lt"/>
                <a:cs typeface="+mn-lt"/>
              </a:rPr>
              <a:t>One important aspect of the CRM approach is the systems of CRM compile data from a range of different communication channels</a:t>
            </a:r>
            <a:endParaRPr lang="en-US"/>
          </a:p>
          <a:p>
            <a:pPr marL="457200" lvl="1" indent="0">
              <a:lnSpc>
                <a:spcPct val="100000"/>
              </a:lnSpc>
              <a:buNone/>
            </a:pPr>
            <a:r>
              <a:rPr lang="en-US" sz="1800">
                <a:ea typeface="+mn-lt"/>
                <a:cs typeface="+mn-lt"/>
              </a:rPr>
              <a:t>It uses data analysis to understand the customers’ interaction with the company to optimize profit, growth and customer satisfaction</a:t>
            </a:r>
          </a:p>
          <a:p>
            <a:pPr marL="457200" lvl="1" indent="0">
              <a:lnSpc>
                <a:spcPct val="100000"/>
              </a:lnSpc>
              <a:buNone/>
            </a:pPr>
            <a:r>
              <a:rPr lang="en-US" sz="1800"/>
              <a:t>There are three type of CRM :</a:t>
            </a:r>
          </a:p>
          <a:p>
            <a:pPr marL="742950" lvl="1" indent="-285750">
              <a:lnSpc>
                <a:spcPct val="100000"/>
              </a:lnSpc>
            </a:pPr>
            <a:r>
              <a:rPr lang="en-US" sz="1800" b="1"/>
              <a:t>Analytical </a:t>
            </a:r>
          </a:p>
          <a:p>
            <a:pPr marL="742950" lvl="1" indent="-285750">
              <a:lnSpc>
                <a:spcPct val="100000"/>
              </a:lnSpc>
            </a:pPr>
            <a:r>
              <a:rPr lang="en-US" sz="1800"/>
              <a:t>Operational</a:t>
            </a:r>
          </a:p>
          <a:p>
            <a:pPr marL="742950" lvl="1" indent="-285750">
              <a:lnSpc>
                <a:spcPct val="100000"/>
              </a:lnSpc>
            </a:pPr>
            <a:r>
              <a:rPr lang="en-US" sz="1800"/>
              <a:t>Collaborative </a:t>
            </a:r>
          </a:p>
          <a:p>
            <a:pPr marL="457200" lvl="1" indent="0">
              <a:lnSpc>
                <a:spcPct val="100000"/>
              </a:lnSpc>
              <a:buNone/>
            </a:pPr>
            <a:endParaRPr lang="en-US" sz="1800"/>
          </a:p>
          <a:p>
            <a:pPr marL="457200" lvl="1" indent="0">
              <a:lnSpc>
                <a:spcPct val="100000"/>
              </a:lnSpc>
              <a:buNone/>
            </a:pPr>
            <a:endParaRPr lang="en-US" sz="1800"/>
          </a:p>
          <a:p>
            <a:pPr marL="457200" lvl="1" indent="0">
              <a:lnSpc>
                <a:spcPct val="100000"/>
              </a:lnSpc>
              <a:buNone/>
            </a:pPr>
            <a:endParaRPr lang="en-US" sz="1800"/>
          </a:p>
        </p:txBody>
      </p:sp>
      <p:pic>
        <p:nvPicPr>
          <p:cNvPr id="1028" name="Picture 4" descr="types of crm">
            <a:extLst>
              <a:ext uri="{FF2B5EF4-FFF2-40B4-BE49-F238E27FC236}">
                <a16:creationId xmlns:a16="http://schemas.microsoft.com/office/drawing/2014/main" id="{71CD4D6E-DBB0-6B41-90CE-FC6C1426C635}"/>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676012" y="3699058"/>
            <a:ext cx="5138928" cy="273647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5" descr="Graphical user interface, diagram, application&#10;&#10;Description automatically generated">
            <a:extLst>
              <a:ext uri="{FF2B5EF4-FFF2-40B4-BE49-F238E27FC236}">
                <a16:creationId xmlns:a16="http://schemas.microsoft.com/office/drawing/2014/main" id="{08E54216-C8E9-47AC-9F27-7AC92EF79D92}"/>
              </a:ext>
            </a:extLst>
          </p:cNvPr>
          <p:cNvPicPr>
            <a:picLocks noChangeAspect="1"/>
          </p:cNvPicPr>
          <p:nvPr/>
        </p:nvPicPr>
        <p:blipFill>
          <a:blip r:embed="rId4"/>
          <a:stretch>
            <a:fillRect/>
          </a:stretch>
        </p:blipFill>
        <p:spPr>
          <a:xfrm>
            <a:off x="6676012" y="909982"/>
            <a:ext cx="5138928" cy="2094113"/>
          </a:xfrm>
          <a:prstGeom prst="rect">
            <a:avLst/>
          </a:prstGeom>
        </p:spPr>
      </p:pic>
      <p:sp>
        <p:nvSpPr>
          <p:cNvPr id="4" name="Slide Number Placeholder 3">
            <a:extLst>
              <a:ext uri="{FF2B5EF4-FFF2-40B4-BE49-F238E27FC236}">
                <a16:creationId xmlns:a16="http://schemas.microsoft.com/office/drawing/2014/main" id="{CC84F8EA-0F9B-1B4C-83F7-9312D9A5AC22}"/>
              </a:ext>
            </a:extLst>
          </p:cNvPr>
          <p:cNvSpPr>
            <a:spLocks noGrp="1"/>
          </p:cNvSpPr>
          <p:nvPr>
            <p:ph type="sldNum" sz="quarter" idx="12"/>
          </p:nvPr>
        </p:nvSpPr>
        <p:spPr>
          <a:xfrm>
            <a:off x="10329529" y="6356350"/>
            <a:ext cx="1423557" cy="365125"/>
          </a:xfrm>
        </p:spPr>
        <p:txBody>
          <a:bodyPr>
            <a:normAutofit/>
          </a:bodyPr>
          <a:lstStyle/>
          <a:p>
            <a:pPr>
              <a:spcAft>
                <a:spcPts val="600"/>
              </a:spcAft>
            </a:pPr>
            <a:fld id="{B2DC25EE-239B-4C5F-AAD1-255A7D5F1EE2}" type="slidenum">
              <a:rPr lang="en-US"/>
              <a:pPr>
                <a:spcAft>
                  <a:spcPts val="600"/>
                </a:spcAft>
              </a:pPr>
              <a:t>3</a:t>
            </a:fld>
            <a:endParaRPr lang="en-US"/>
          </a:p>
        </p:txBody>
      </p:sp>
      <p:sp>
        <p:nvSpPr>
          <p:cNvPr id="6" name="Rectangle 5">
            <a:extLst>
              <a:ext uri="{FF2B5EF4-FFF2-40B4-BE49-F238E27FC236}">
                <a16:creationId xmlns:a16="http://schemas.microsoft.com/office/drawing/2014/main" id="{48F1FC8C-2141-44B8-9E90-53FC9CC227E5}"/>
              </a:ext>
            </a:extLst>
          </p:cNvPr>
          <p:cNvSpPr/>
          <p:nvPr/>
        </p:nvSpPr>
        <p:spPr>
          <a:xfrm>
            <a:off x="9978483" y="1094678"/>
            <a:ext cx="1458950" cy="19514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541D7C7-04F6-4BF4-A012-2FF7F68729DC}"/>
              </a:ext>
            </a:extLst>
          </p:cNvPr>
          <p:cNvSpPr/>
          <p:nvPr/>
        </p:nvSpPr>
        <p:spPr>
          <a:xfrm>
            <a:off x="10666141" y="2665141"/>
            <a:ext cx="1458950" cy="19514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7BF4F44-6410-4F9A-BFBC-1D51729B9E19}"/>
              </a:ext>
            </a:extLst>
          </p:cNvPr>
          <p:cNvSpPr/>
          <p:nvPr/>
        </p:nvSpPr>
        <p:spPr>
          <a:xfrm>
            <a:off x="7961970" y="1345580"/>
            <a:ext cx="2592657" cy="14868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561872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7" name="Rectangle 125">
            <a:extLst>
              <a:ext uri="{FF2B5EF4-FFF2-40B4-BE49-F238E27FC236}">
                <a16:creationId xmlns:a16="http://schemas.microsoft.com/office/drawing/2014/main" id="{7D5D2E51-A652-4FCB-ADE3-8974F2723C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1" name="Freeform: Shape 190">
            <a:extLst>
              <a:ext uri="{FF2B5EF4-FFF2-40B4-BE49-F238E27FC236}">
                <a16:creationId xmlns:a16="http://schemas.microsoft.com/office/drawing/2014/main" id="{08E18253-076D-4D89-968E-FCD8887E2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3" name="Freeform: Shape 192">
            <a:extLst>
              <a:ext uri="{FF2B5EF4-FFF2-40B4-BE49-F238E27FC236}">
                <a16:creationId xmlns:a16="http://schemas.microsoft.com/office/drawing/2014/main" id="{F6EBCC24-DE3B-4BAD-9624-83E1C2D66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649AE00-476C-B747-87E8-3090624CD584}"/>
              </a:ext>
            </a:extLst>
          </p:cNvPr>
          <p:cNvSpPr>
            <a:spLocks noGrp="1"/>
          </p:cNvSpPr>
          <p:nvPr>
            <p:ph type="title"/>
          </p:nvPr>
        </p:nvSpPr>
        <p:spPr>
          <a:xfrm>
            <a:off x="438912" y="859536"/>
            <a:ext cx="4837176" cy="1243584"/>
          </a:xfrm>
        </p:spPr>
        <p:txBody>
          <a:bodyPr>
            <a:normAutofit/>
          </a:bodyPr>
          <a:lstStyle/>
          <a:p>
            <a:r>
              <a:rPr lang="en-US" sz="3400"/>
              <a:t>Analytical CRM</a:t>
            </a:r>
          </a:p>
        </p:txBody>
      </p:sp>
      <p:sp>
        <p:nvSpPr>
          <p:cNvPr id="195" name="Rectangle 194">
            <a:extLst>
              <a:ext uri="{FF2B5EF4-FFF2-40B4-BE49-F238E27FC236}">
                <a16:creationId xmlns:a16="http://schemas.microsoft.com/office/drawing/2014/main" id="{8C07AF1D-AB44-447B-BC2F-DBECCC06C0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7" name="Rectangle 196">
            <a:extLst>
              <a:ext uri="{FF2B5EF4-FFF2-40B4-BE49-F238E27FC236}">
                <a16:creationId xmlns:a16="http://schemas.microsoft.com/office/drawing/2014/main" id="{6FCD70E2-BD62-41E4-975D-E58B07928F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Content Placeholder 16">
            <a:extLst>
              <a:ext uri="{FF2B5EF4-FFF2-40B4-BE49-F238E27FC236}">
                <a16:creationId xmlns:a16="http://schemas.microsoft.com/office/drawing/2014/main" id="{B8DC0A12-893E-41AF-AA24-7076CCF9A5BC}"/>
              </a:ext>
            </a:extLst>
          </p:cNvPr>
          <p:cNvSpPr>
            <a:spLocks noGrp="1"/>
          </p:cNvSpPr>
          <p:nvPr>
            <p:ph idx="1"/>
          </p:nvPr>
        </p:nvSpPr>
        <p:spPr>
          <a:xfrm>
            <a:off x="438912" y="2514600"/>
            <a:ext cx="4837176" cy="3666744"/>
          </a:xfrm>
        </p:spPr>
        <p:txBody>
          <a:bodyPr vert="horz" lIns="91440" tIns="45720" rIns="91440" bIns="45720" rtlCol="0" anchor="t">
            <a:normAutofit fontScale="92500" lnSpcReduction="10000"/>
          </a:bodyPr>
          <a:lstStyle/>
          <a:p>
            <a:endParaRPr lang="en-US" sz="1800"/>
          </a:p>
          <a:p>
            <a:pPr marL="0" indent="0">
              <a:buNone/>
            </a:pPr>
            <a:r>
              <a:rPr lang="en-US" sz="1800">
                <a:ea typeface="+mn-lt"/>
                <a:cs typeface="+mn-lt"/>
              </a:rPr>
              <a:t>Analytical CRM focuses on intelligent mining of customer related data that collected from these channels for strategic and tactical purposes </a:t>
            </a:r>
          </a:p>
          <a:p>
            <a:pPr>
              <a:buNone/>
            </a:pPr>
            <a:r>
              <a:rPr lang="en-US" sz="1800">
                <a:ea typeface="+mn-lt"/>
                <a:cs typeface="+mn-lt"/>
              </a:rPr>
              <a:t>Some of the common steps in analytical </a:t>
            </a:r>
            <a:r>
              <a:rPr lang="en-US" sz="1800" err="1">
                <a:ea typeface="+mn-lt"/>
                <a:cs typeface="+mn-lt"/>
              </a:rPr>
              <a:t>crm</a:t>
            </a:r>
            <a:r>
              <a:rPr lang="en-US" sz="1800">
                <a:ea typeface="+mn-lt"/>
                <a:cs typeface="+mn-lt"/>
              </a:rPr>
              <a:t> are : data extraction, data cleaning &amp; preprocessing , data analysis , data visualization, data prediction, optimize model</a:t>
            </a:r>
          </a:p>
          <a:p>
            <a:pPr>
              <a:buNone/>
            </a:pPr>
            <a:r>
              <a:rPr lang="en-US" sz="1800">
                <a:ea typeface="+mn-lt"/>
                <a:cs typeface="+mn-lt"/>
              </a:rPr>
              <a:t>Not all analytical CRM use Machine Learning / Data Science method </a:t>
            </a:r>
          </a:p>
          <a:p>
            <a:pPr marL="0" indent="0">
              <a:buNone/>
            </a:pPr>
            <a:endParaRPr lang="en-US" sz="1800"/>
          </a:p>
          <a:p>
            <a:pPr marL="0" indent="0">
              <a:buNone/>
            </a:pPr>
            <a:endParaRPr lang="en-US" sz="1800"/>
          </a:p>
        </p:txBody>
      </p:sp>
      <p:sp>
        <p:nvSpPr>
          <p:cNvPr id="4" name="Slide Number Placeholder 3">
            <a:extLst>
              <a:ext uri="{FF2B5EF4-FFF2-40B4-BE49-F238E27FC236}">
                <a16:creationId xmlns:a16="http://schemas.microsoft.com/office/drawing/2014/main" id="{CC84F8EA-0F9B-1B4C-83F7-9312D9A5AC22}"/>
              </a:ext>
            </a:extLst>
          </p:cNvPr>
          <p:cNvSpPr>
            <a:spLocks noGrp="1"/>
          </p:cNvSpPr>
          <p:nvPr>
            <p:ph type="sldNum" sz="quarter" idx="12"/>
          </p:nvPr>
        </p:nvSpPr>
        <p:spPr>
          <a:xfrm>
            <a:off x="10331160" y="6356350"/>
            <a:ext cx="1463040" cy="365125"/>
          </a:xfrm>
        </p:spPr>
        <p:txBody>
          <a:bodyPr>
            <a:normAutofit/>
          </a:bodyPr>
          <a:lstStyle/>
          <a:p>
            <a:pPr>
              <a:spcAft>
                <a:spcPts val="600"/>
              </a:spcAft>
            </a:pPr>
            <a:fld id="{B2DC25EE-239B-4C5F-AAD1-255A7D5F1EE2}" type="slidenum">
              <a:rPr lang="en-US" smtClean="0"/>
              <a:pPr>
                <a:spcAft>
                  <a:spcPts val="600"/>
                </a:spcAft>
              </a:pPr>
              <a:t>4</a:t>
            </a:fld>
            <a:endParaRPr lang="en-US"/>
          </a:p>
        </p:txBody>
      </p:sp>
      <p:pic>
        <p:nvPicPr>
          <p:cNvPr id="5" name="Picture 4">
            <a:extLst>
              <a:ext uri="{FF2B5EF4-FFF2-40B4-BE49-F238E27FC236}">
                <a16:creationId xmlns:a16="http://schemas.microsoft.com/office/drawing/2014/main" id="{5A36E6CB-941A-E64D-BD32-6B7BB4D2289D}"/>
              </a:ext>
            </a:extLst>
          </p:cNvPr>
          <p:cNvPicPr>
            <a:picLocks noChangeAspect="1"/>
          </p:cNvPicPr>
          <p:nvPr/>
        </p:nvPicPr>
        <p:blipFill>
          <a:blip r:embed="rId3"/>
          <a:stretch>
            <a:fillRect/>
          </a:stretch>
        </p:blipFill>
        <p:spPr>
          <a:xfrm>
            <a:off x="6352891" y="1040219"/>
            <a:ext cx="5400197" cy="2259143"/>
          </a:xfrm>
          <a:prstGeom prst="rect">
            <a:avLst/>
          </a:prstGeom>
        </p:spPr>
      </p:pic>
      <p:pic>
        <p:nvPicPr>
          <p:cNvPr id="3" name="Picture 4" descr="A picture containing timeline&#10;&#10;Description automatically generated">
            <a:extLst>
              <a:ext uri="{FF2B5EF4-FFF2-40B4-BE49-F238E27FC236}">
                <a16:creationId xmlns:a16="http://schemas.microsoft.com/office/drawing/2014/main" id="{3A41093B-77A7-44F6-B086-B8AB137533DF}"/>
              </a:ext>
            </a:extLst>
          </p:cNvPr>
          <p:cNvPicPr>
            <a:picLocks noChangeAspect="1"/>
          </p:cNvPicPr>
          <p:nvPr/>
        </p:nvPicPr>
        <p:blipFill>
          <a:blip r:embed="rId4"/>
          <a:stretch>
            <a:fillRect/>
          </a:stretch>
        </p:blipFill>
        <p:spPr>
          <a:xfrm>
            <a:off x="13411113" y="3594482"/>
            <a:ext cx="5228807" cy="2000018"/>
          </a:xfrm>
          <a:prstGeom prst="rect">
            <a:avLst/>
          </a:prstGeom>
        </p:spPr>
      </p:pic>
      <p:pic>
        <p:nvPicPr>
          <p:cNvPr id="7" name="Picture 7" descr="Diagram&#10;&#10;Description automatically generated">
            <a:extLst>
              <a:ext uri="{FF2B5EF4-FFF2-40B4-BE49-F238E27FC236}">
                <a16:creationId xmlns:a16="http://schemas.microsoft.com/office/drawing/2014/main" id="{86593883-E423-48A1-B550-98635C3B0DD8}"/>
              </a:ext>
            </a:extLst>
          </p:cNvPr>
          <p:cNvPicPr>
            <a:picLocks noChangeAspect="1"/>
          </p:cNvPicPr>
          <p:nvPr/>
        </p:nvPicPr>
        <p:blipFill>
          <a:blip r:embed="rId5"/>
          <a:stretch>
            <a:fillRect/>
          </a:stretch>
        </p:blipFill>
        <p:spPr>
          <a:xfrm>
            <a:off x="6512135" y="3760703"/>
            <a:ext cx="5143767" cy="2783116"/>
          </a:xfrm>
          <a:prstGeom prst="rect">
            <a:avLst/>
          </a:prstGeom>
        </p:spPr>
      </p:pic>
    </p:spTree>
    <p:extLst>
      <p:ext uri="{BB962C8B-B14F-4D97-AF65-F5344CB8AC3E}">
        <p14:creationId xmlns:p14="http://schemas.microsoft.com/office/powerpoint/2010/main" val="35995208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2">
            <a:extLst>
              <a:ext uri="{FF2B5EF4-FFF2-40B4-BE49-F238E27FC236}">
                <a16:creationId xmlns:a16="http://schemas.microsoft.com/office/drawing/2014/main" id="{F94AA2BD-2E3F-4B1D-8127-5744B81153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49AE00-476C-B747-87E8-3090624CD584}"/>
              </a:ext>
            </a:extLst>
          </p:cNvPr>
          <p:cNvSpPr>
            <a:spLocks noGrp="1"/>
          </p:cNvSpPr>
          <p:nvPr>
            <p:ph type="title"/>
          </p:nvPr>
        </p:nvSpPr>
        <p:spPr>
          <a:xfrm>
            <a:off x="411480" y="987552"/>
            <a:ext cx="4485861" cy="1088136"/>
          </a:xfrm>
        </p:spPr>
        <p:txBody>
          <a:bodyPr anchor="b">
            <a:normAutofit/>
          </a:bodyPr>
          <a:lstStyle/>
          <a:p>
            <a:r>
              <a:rPr lang="en-US" sz="3400"/>
              <a:t>Analytical CRM driven by data</a:t>
            </a:r>
          </a:p>
        </p:txBody>
      </p:sp>
      <p:sp>
        <p:nvSpPr>
          <p:cNvPr id="40" name="Rectangle 34">
            <a:extLst>
              <a:ext uri="{FF2B5EF4-FFF2-40B4-BE49-F238E27FC236}">
                <a16:creationId xmlns:a16="http://schemas.microsoft.com/office/drawing/2014/main" id="{4BD02261-2DC8-4AA8-9E16-7751AE8924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Rectangle 36">
            <a:extLst>
              <a:ext uri="{FF2B5EF4-FFF2-40B4-BE49-F238E27FC236}">
                <a16:creationId xmlns:a16="http://schemas.microsoft.com/office/drawing/2014/main" id="{3D752CF2-2291-40B5-B462-C17B174C10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6000"/>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Content Placeholder 16">
            <a:extLst>
              <a:ext uri="{FF2B5EF4-FFF2-40B4-BE49-F238E27FC236}">
                <a16:creationId xmlns:a16="http://schemas.microsoft.com/office/drawing/2014/main" id="{B8DC0A12-893E-41AF-AA24-7076CCF9A5BC}"/>
              </a:ext>
            </a:extLst>
          </p:cNvPr>
          <p:cNvSpPr>
            <a:spLocks noGrp="1"/>
          </p:cNvSpPr>
          <p:nvPr>
            <p:ph idx="1"/>
          </p:nvPr>
        </p:nvSpPr>
        <p:spPr>
          <a:xfrm>
            <a:off x="411479" y="2688336"/>
            <a:ext cx="4498848" cy="3584448"/>
          </a:xfrm>
        </p:spPr>
        <p:txBody>
          <a:bodyPr anchor="t">
            <a:normAutofit/>
          </a:bodyPr>
          <a:lstStyle/>
          <a:p>
            <a:pPr marL="0" indent="0">
              <a:buNone/>
            </a:pPr>
            <a:r>
              <a:rPr lang="en-US" sz="1700"/>
              <a:t>To use it, we need to </a:t>
            </a:r>
          </a:p>
          <a:p>
            <a:r>
              <a:rPr lang="en-US" sz="1700"/>
              <a:t>mine it</a:t>
            </a:r>
          </a:p>
          <a:p>
            <a:r>
              <a:rPr lang="en-US" sz="1700"/>
              <a:t>extract it </a:t>
            </a:r>
          </a:p>
          <a:p>
            <a:r>
              <a:rPr lang="en-US" sz="1700"/>
              <a:t>refine it</a:t>
            </a:r>
          </a:p>
          <a:p>
            <a:r>
              <a:rPr lang="en-US" sz="1700"/>
              <a:t>give it a purpose to serve</a:t>
            </a:r>
          </a:p>
        </p:txBody>
      </p:sp>
      <p:pic>
        <p:nvPicPr>
          <p:cNvPr id="11" name="Picture 2" descr="Image for post">
            <a:extLst>
              <a:ext uri="{FF2B5EF4-FFF2-40B4-BE49-F238E27FC236}">
                <a16:creationId xmlns:a16="http://schemas.microsoft.com/office/drawing/2014/main" id="{13E1F32C-F84C-6D48-A642-74B7C8EA26A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0" t="18563" r="199" b="4975"/>
          <a:stretch/>
        </p:blipFill>
        <p:spPr bwMode="auto">
          <a:xfrm>
            <a:off x="5308052" y="18298"/>
            <a:ext cx="6883948" cy="6857990"/>
          </a:xfrm>
          <a:custGeom>
            <a:avLst/>
            <a:gdLst/>
            <a:ahLst/>
            <a:cxnLst/>
            <a:rect l="l" t="t" r="r" b="b"/>
            <a:pathLst>
              <a:path w="6883948" h="6858000">
                <a:moveTo>
                  <a:pt x="365648" y="0"/>
                </a:moveTo>
                <a:lnTo>
                  <a:pt x="6883948" y="0"/>
                </a:lnTo>
                <a:lnTo>
                  <a:pt x="6883948" y="6858000"/>
                </a:lnTo>
                <a:lnTo>
                  <a:pt x="365648" y="6858000"/>
                </a:lnTo>
                <a:lnTo>
                  <a:pt x="360213" y="6835050"/>
                </a:lnTo>
                <a:cubicBezTo>
                  <a:pt x="128263" y="5788167"/>
                  <a:pt x="0" y="4637179"/>
                  <a:pt x="0" y="3429001"/>
                </a:cubicBezTo>
                <a:cubicBezTo>
                  <a:pt x="0" y="2220824"/>
                  <a:pt x="128263" y="1069835"/>
                  <a:pt x="360213" y="22952"/>
                </a:cubicBezTo>
                <a:close/>
              </a:path>
            </a:pathLst>
          </a:custGeom>
          <a:noFill/>
          <a:effectLst>
            <a:outerShdw blurRad="50800" dist="38100" dir="10800000" algn="r" rotWithShape="0">
              <a:schemeClr val="bg1">
                <a:lumMod val="85000"/>
                <a:alpha val="30000"/>
              </a:schemeClr>
            </a:outerShdw>
          </a:effectLst>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CC84F8EA-0F9B-1B4C-83F7-9312D9A5AC22}"/>
              </a:ext>
            </a:extLst>
          </p:cNvPr>
          <p:cNvSpPr>
            <a:spLocks noGrp="1"/>
          </p:cNvSpPr>
          <p:nvPr>
            <p:ph type="sldNum" sz="quarter" idx="12"/>
          </p:nvPr>
        </p:nvSpPr>
        <p:spPr>
          <a:xfrm>
            <a:off x="9037321" y="6356350"/>
            <a:ext cx="2743200" cy="365125"/>
          </a:xfrm>
        </p:spPr>
        <p:txBody>
          <a:bodyPr>
            <a:normAutofit/>
          </a:bodyPr>
          <a:lstStyle/>
          <a:p>
            <a:pPr marL="0" marR="0" lvl="0" indent="0" defTabSz="914400" rtl="0" eaLnBrk="1" fontAlgn="auto" latinLnBrk="0" hangingPunct="1">
              <a:spcBef>
                <a:spcPts val="0"/>
              </a:spcBef>
              <a:spcAft>
                <a:spcPts val="600"/>
              </a:spcAft>
              <a:buClrTx/>
              <a:buSzTx/>
              <a:buFontTx/>
              <a:buNone/>
              <a:tabLst/>
              <a:defRPr/>
            </a:pPr>
            <a:fld id="{B2DC25EE-239B-4C5F-AAD1-255A7D5F1EE2}" type="slidenum">
              <a:rPr kumimoji="0" lang="en-US" b="0" i="0" u="none" strike="noStrike" kern="1200" cap="none" spc="0" normalizeH="0" baseline="0" noProof="0">
                <a:ln>
                  <a:noFill/>
                </a:ln>
                <a:solidFill>
                  <a:srgbClr val="FFFFFF"/>
                </a:solidFill>
                <a:effectLst/>
                <a:uLnTx/>
                <a:uFillTx/>
                <a:latin typeface="Neue Haas Grotesk Text Pro"/>
                <a:ea typeface="+mn-ea"/>
                <a:cs typeface="+mn-cs"/>
              </a:rPr>
              <a:pPr marL="0" marR="0" lvl="0" indent="0" defTabSz="914400" rtl="0" eaLnBrk="1" fontAlgn="auto" latinLnBrk="0" hangingPunct="1">
                <a:spcBef>
                  <a:spcPts val="0"/>
                </a:spcBef>
                <a:spcAft>
                  <a:spcPts val="600"/>
                </a:spcAft>
                <a:buClrTx/>
                <a:buSzTx/>
                <a:buFontTx/>
                <a:buNone/>
                <a:tabLst/>
                <a:defRPr/>
              </a:pPr>
              <a:t>5</a:t>
            </a:fld>
            <a:endParaRPr kumimoji="0" lang="en-US" b="0" i="0" u="none" strike="noStrike" kern="1200" cap="none" spc="0" normalizeH="0" baseline="0" noProof="0">
              <a:ln>
                <a:noFill/>
              </a:ln>
              <a:solidFill>
                <a:srgbClr val="FFFFFF"/>
              </a:solidFill>
              <a:effectLst/>
              <a:uLnTx/>
              <a:uFillTx/>
              <a:latin typeface="Neue Haas Grotesk Text Pro"/>
              <a:ea typeface="+mn-ea"/>
              <a:cs typeface="+mn-cs"/>
            </a:endParaRPr>
          </a:p>
        </p:txBody>
      </p:sp>
    </p:spTree>
    <p:extLst>
      <p:ext uri="{BB962C8B-B14F-4D97-AF65-F5344CB8AC3E}">
        <p14:creationId xmlns:p14="http://schemas.microsoft.com/office/powerpoint/2010/main" val="27967620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9" name="Rectangle 138">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1" name="Rectangle 140">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3" name="Rectangle 142">
            <a:extLst>
              <a:ext uri="{FF2B5EF4-FFF2-40B4-BE49-F238E27FC236}">
                <a16:creationId xmlns:a16="http://schemas.microsoft.com/office/drawing/2014/main" id="{231BF440-39FA-4087-84CC-2EEC0BBDAF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Netflix investors should brace for even more bad news | Fox Business"/>
          <p:cNvPicPr>
            <a:picLocks noChangeAspect="1" noChangeArrowheads="1"/>
          </p:cNvPicPr>
          <p:nvPr/>
        </p:nvPicPr>
        <p:blipFill rotWithShape="1">
          <a:blip r:embed="rId3">
            <a:extLst>
              <a:ext uri="{28A0092B-C50C-407E-A947-70E740481C1C}">
                <a14:useLocalDpi xmlns:a14="http://schemas.microsoft.com/office/drawing/2010/main" val="0"/>
              </a:ext>
            </a:extLst>
          </a:blip>
          <a:srcRect t="11904" r="-2" b="6247"/>
          <a:stretch/>
        </p:blipFill>
        <p:spPr bwMode="auto">
          <a:xfrm>
            <a:off x="4883025" y="10"/>
            <a:ext cx="7308975" cy="3364982"/>
          </a:xfrm>
          <a:custGeom>
            <a:avLst/>
            <a:gdLst/>
            <a:ahLst/>
            <a:cxnLst/>
            <a:rect l="l" t="t" r="r" b="b"/>
            <a:pathLst>
              <a:path w="7308975" h="3364992">
                <a:moveTo>
                  <a:pt x="0" y="0"/>
                </a:moveTo>
                <a:lnTo>
                  <a:pt x="7308975" y="0"/>
                </a:lnTo>
                <a:lnTo>
                  <a:pt x="7308975" y="3364992"/>
                </a:lnTo>
                <a:lnTo>
                  <a:pt x="1210305" y="3364992"/>
                </a:lnTo>
                <a:lnTo>
                  <a:pt x="1192705" y="2943200"/>
                </a:lnTo>
                <a:cubicBezTo>
                  <a:pt x="1098874" y="1825108"/>
                  <a:pt x="684692" y="821621"/>
                  <a:pt x="62981" y="69271"/>
                </a:cubicBezTo>
                <a:close/>
              </a:path>
            </a:pathLst>
          </a:custGeom>
          <a:noFill/>
          <a:extLst>
            <a:ext uri="{909E8E84-426E-40DD-AFC4-6F175D3DCCD1}">
              <a14:hiddenFill xmlns:a14="http://schemas.microsoft.com/office/drawing/2010/main">
                <a:solidFill>
                  <a:srgbClr val="FFFFFF"/>
                </a:solidFill>
              </a14:hiddenFill>
            </a:ext>
          </a:extLst>
        </p:spPr>
      </p:pic>
      <p:pic>
        <p:nvPicPr>
          <p:cNvPr id="1026" name="Picture 2" descr="Amazon India launches Amazon Fresh store with 2-hour delivery on Amazon.in"/>
          <p:cNvPicPr>
            <a:picLocks noChangeAspect="1" noChangeArrowheads="1"/>
          </p:cNvPicPr>
          <p:nvPr/>
        </p:nvPicPr>
        <p:blipFill rotWithShape="1">
          <a:blip r:embed="rId4">
            <a:extLst>
              <a:ext uri="{28A0092B-C50C-407E-A947-70E740481C1C}">
                <a14:useLocalDpi xmlns:a14="http://schemas.microsoft.com/office/drawing/2010/main" val="0"/>
              </a:ext>
            </a:extLst>
          </a:blip>
          <a:srcRect t="17787" r="-1" b="-1"/>
          <a:stretch/>
        </p:blipFill>
        <p:spPr bwMode="auto">
          <a:xfrm>
            <a:off x="4883025" y="3493008"/>
            <a:ext cx="7308975" cy="3364992"/>
          </a:xfrm>
          <a:custGeom>
            <a:avLst/>
            <a:gdLst/>
            <a:ahLst/>
            <a:cxnLst/>
            <a:rect l="l" t="t" r="r" b="b"/>
            <a:pathLst>
              <a:path w="7308975" h="3364992">
                <a:moveTo>
                  <a:pt x="1210305" y="0"/>
                </a:moveTo>
                <a:lnTo>
                  <a:pt x="7308975" y="0"/>
                </a:lnTo>
                <a:lnTo>
                  <a:pt x="7308975" y="3364992"/>
                </a:lnTo>
                <a:lnTo>
                  <a:pt x="0" y="3364992"/>
                </a:lnTo>
                <a:lnTo>
                  <a:pt x="62981" y="3295722"/>
                </a:lnTo>
                <a:cubicBezTo>
                  <a:pt x="684692" y="2543371"/>
                  <a:pt x="1098874" y="1539884"/>
                  <a:pt x="1192705" y="421793"/>
                </a:cubicBezTo>
                <a:close/>
              </a:path>
            </a:pathLst>
          </a:custGeom>
          <a:noFill/>
          <a:extLst>
            <a:ext uri="{909E8E84-426E-40DD-AFC4-6F175D3DCCD1}">
              <a14:hiddenFill xmlns:a14="http://schemas.microsoft.com/office/drawing/2010/main">
                <a:solidFill>
                  <a:srgbClr val="FFFFFF"/>
                </a:solidFill>
              </a14:hiddenFill>
            </a:ext>
          </a:extLst>
        </p:spPr>
      </p:pic>
      <p:sp useBgFill="1">
        <p:nvSpPr>
          <p:cNvPr id="145" name="Freeform: Shape 144">
            <a:extLst>
              <a:ext uri="{FF2B5EF4-FFF2-40B4-BE49-F238E27FC236}">
                <a16:creationId xmlns:a16="http://schemas.microsoft.com/office/drawing/2014/main" id="{F04E4CBA-303B-48BD-8451-C2701CB0EE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4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4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4" y="0"/>
                </a:lnTo>
                <a:lnTo>
                  <a:pt x="4946006" y="69271"/>
                </a:lnTo>
                <a:cubicBezTo>
                  <a:pt x="5656532" y="929100"/>
                  <a:pt x="6096001" y="2116944"/>
                  <a:pt x="6096001" y="3429000"/>
                </a:cubicBezTo>
                <a:cubicBezTo>
                  <a:pt x="6096001" y="4741056"/>
                  <a:pt x="5656532" y="5928900"/>
                  <a:pt x="4946006" y="6788730"/>
                </a:cubicBezTo>
                <a:lnTo>
                  <a:pt x="4883024"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7" name="Freeform: Shape 146">
            <a:extLst>
              <a:ext uri="{FF2B5EF4-FFF2-40B4-BE49-F238E27FC236}">
                <a16:creationId xmlns:a16="http://schemas.microsoft.com/office/drawing/2014/main" id="{F6CA58B3-AFCC-4A40-9882-50D508087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7332" cy="6858000"/>
          </a:xfrm>
          <a:custGeom>
            <a:avLst/>
            <a:gdLst>
              <a:gd name="connsiteX0" fmla="*/ 0 w 6087332"/>
              <a:gd name="connsiteY0" fmla="*/ 0 h 6858000"/>
              <a:gd name="connsiteX1" fmla="*/ 4874355 w 6087332"/>
              <a:gd name="connsiteY1" fmla="*/ 0 h 6858000"/>
              <a:gd name="connsiteX2" fmla="*/ 4937337 w 6087332"/>
              <a:gd name="connsiteY2" fmla="*/ 69271 h 6858000"/>
              <a:gd name="connsiteX3" fmla="*/ 6087332 w 6087332"/>
              <a:gd name="connsiteY3" fmla="*/ 3429000 h 6858000"/>
              <a:gd name="connsiteX4" fmla="*/ 4937337 w 6087332"/>
              <a:gd name="connsiteY4" fmla="*/ 6788730 h 6858000"/>
              <a:gd name="connsiteX5" fmla="*/ 4874355 w 6087332"/>
              <a:gd name="connsiteY5" fmla="*/ 6858000 h 6858000"/>
              <a:gd name="connsiteX6" fmla="*/ 0 w 6087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7332" h="6858000">
                <a:moveTo>
                  <a:pt x="0" y="0"/>
                </a:moveTo>
                <a:lnTo>
                  <a:pt x="4874355" y="0"/>
                </a:lnTo>
                <a:lnTo>
                  <a:pt x="4937337" y="69271"/>
                </a:lnTo>
                <a:cubicBezTo>
                  <a:pt x="5647863" y="929100"/>
                  <a:pt x="6087332" y="2116944"/>
                  <a:pt x="6087332" y="3429000"/>
                </a:cubicBezTo>
                <a:cubicBezTo>
                  <a:pt x="6087332" y="4741056"/>
                  <a:pt x="5647863" y="5928900"/>
                  <a:pt x="4937337" y="6788730"/>
                </a:cubicBezTo>
                <a:lnTo>
                  <a:pt x="487435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itle 1"/>
          <p:cNvSpPr txBox="1">
            <a:spLocks/>
          </p:cNvSpPr>
          <p:nvPr/>
        </p:nvSpPr>
        <p:spPr>
          <a:xfrm>
            <a:off x="438913" y="859536"/>
            <a:ext cx="4832802" cy="1243584"/>
          </a:xfrm>
          <a:prstGeom prst="rect">
            <a:avLst/>
          </a:prstGeom>
        </p:spPr>
        <p:txBody>
          <a:bodyPr spcFirstLastPara="1" vert="horz" lIns="91440" tIns="45720" rIns="91440" bIns="45720" rtlCol="0" anchor="ctr" anchorCtr="0">
            <a:normAutofit/>
          </a:bodyPr>
          <a:lstStyle>
            <a:lvl1pPr lvl="0" algn="l" defTabSz="685800" rtl="0" eaLnBrk="1" latinLnBrk="0" hangingPunct="1">
              <a:lnSpc>
                <a:spcPct val="90000"/>
              </a:lnSpc>
              <a:spcBef>
                <a:spcPts val="0"/>
              </a:spcBef>
              <a:spcAft>
                <a:spcPts val="0"/>
              </a:spcAft>
              <a:buSzPts val="2800"/>
              <a:buNone/>
              <a:defRPr sz="3300" kern="1200">
                <a:solidFill>
                  <a:schemeClr val="tx1"/>
                </a:solidFill>
                <a:latin typeface="+mj-lt"/>
                <a:ea typeface="+mj-ea"/>
                <a:cs typeface="+mj-cs"/>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pPr defTabSz="914400">
              <a:spcBef>
                <a:spcPct val="0"/>
              </a:spcBef>
              <a:spcAft>
                <a:spcPts val="600"/>
              </a:spcAft>
              <a:buClrTx/>
            </a:pPr>
            <a:r>
              <a:rPr lang="en-US" sz="3400"/>
              <a:t>Case Study</a:t>
            </a:r>
          </a:p>
        </p:txBody>
      </p:sp>
      <p:sp>
        <p:nvSpPr>
          <p:cNvPr id="149" name="Rectangle 148">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1" name="Rectangle 150">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E75F78F8-D91D-DE4C-BFE8-AF91E1EEE6CD}"/>
              </a:ext>
            </a:extLst>
          </p:cNvPr>
          <p:cNvSpPr/>
          <p:nvPr/>
        </p:nvSpPr>
        <p:spPr>
          <a:xfrm>
            <a:off x="361188" y="2284975"/>
            <a:ext cx="5138928" cy="4345379"/>
          </a:xfrm>
          <a:prstGeom prst="rect">
            <a:avLst/>
          </a:prstGeom>
        </p:spPr>
        <p:txBody>
          <a:bodyPr vert="horz" lIns="91440" tIns="45720" rIns="91440" bIns="45720" rtlCol="0" anchor="t">
            <a:normAutofit lnSpcReduction="10000"/>
          </a:bodyPr>
          <a:lstStyle/>
          <a:p>
            <a:pPr>
              <a:lnSpc>
                <a:spcPct val="110000"/>
              </a:lnSpc>
              <a:spcAft>
                <a:spcPts val="600"/>
              </a:spcAft>
            </a:pPr>
            <a:r>
              <a:rPr lang="en-US" b="1"/>
              <a:t>Netflix</a:t>
            </a:r>
          </a:p>
          <a:p>
            <a:pPr>
              <a:lnSpc>
                <a:spcPct val="110000"/>
              </a:lnSpc>
              <a:spcAft>
                <a:spcPts val="600"/>
              </a:spcAft>
            </a:pPr>
            <a:r>
              <a:rPr lang="en-US"/>
              <a:t>80% of what you watch next is influenced by Netflix </a:t>
            </a:r>
          </a:p>
          <a:p>
            <a:pPr>
              <a:lnSpc>
                <a:spcPct val="110000"/>
              </a:lnSpc>
              <a:spcAft>
                <a:spcPts val="600"/>
              </a:spcAft>
            </a:pPr>
            <a:r>
              <a:rPr lang="en-US" b="1"/>
              <a:t>Amazon</a:t>
            </a:r>
          </a:p>
          <a:p>
            <a:pPr>
              <a:lnSpc>
                <a:spcPct val="110000"/>
              </a:lnSpc>
              <a:spcAft>
                <a:spcPts val="600"/>
              </a:spcAft>
            </a:pPr>
            <a:r>
              <a:rPr lang="en-US"/>
              <a:t>35% of Amazon's revenue are generated by their recommendation system which use predictive models built from analytical data </a:t>
            </a:r>
          </a:p>
          <a:p>
            <a:pPr marL="285750" indent="-285750">
              <a:lnSpc>
                <a:spcPct val="110000"/>
              </a:lnSpc>
              <a:spcAft>
                <a:spcPts val="600"/>
              </a:spcAft>
              <a:buChar char="-"/>
            </a:pPr>
            <a:r>
              <a:rPr lang="en-US"/>
              <a:t>Customer behaviors on Internet.</a:t>
            </a:r>
          </a:p>
          <a:p>
            <a:pPr marL="285750" indent="-285750">
              <a:lnSpc>
                <a:spcPct val="110000"/>
              </a:lnSpc>
              <a:spcAft>
                <a:spcPts val="600"/>
              </a:spcAft>
              <a:buChar char="-"/>
            </a:pPr>
            <a:r>
              <a:rPr lang="en-US"/>
              <a:t>“like” on social media (Facebook, Instagram)</a:t>
            </a:r>
          </a:p>
          <a:p>
            <a:pPr marL="285750" indent="-285750">
              <a:lnSpc>
                <a:spcPct val="110000"/>
              </a:lnSpc>
              <a:spcAft>
                <a:spcPts val="600"/>
              </a:spcAft>
              <a:buChar char="-"/>
            </a:pPr>
            <a:r>
              <a:rPr lang="en-US"/>
              <a:t>Search on search engines (Google, Bing)</a:t>
            </a:r>
          </a:p>
          <a:p>
            <a:pPr marL="285750" indent="-285750">
              <a:lnSpc>
                <a:spcPct val="110000"/>
              </a:lnSpc>
              <a:spcAft>
                <a:spcPts val="600"/>
              </a:spcAft>
              <a:buChar char="-"/>
            </a:pPr>
            <a:r>
              <a:rPr lang="en-US"/>
              <a:t>The email, push notification you opened.</a:t>
            </a:r>
          </a:p>
          <a:p>
            <a:pPr marL="285750" indent="-285750">
              <a:lnSpc>
                <a:spcPct val="110000"/>
              </a:lnSpc>
              <a:spcAft>
                <a:spcPts val="600"/>
              </a:spcAft>
              <a:buChar char="-"/>
            </a:pPr>
            <a:r>
              <a:rPr lang="en-US"/>
              <a:t>Conversation in chat.</a:t>
            </a:r>
          </a:p>
          <a:p>
            <a:pPr marL="285750" indent="-285750">
              <a:lnSpc>
                <a:spcPct val="110000"/>
              </a:lnSpc>
              <a:spcAft>
                <a:spcPts val="600"/>
              </a:spcAft>
              <a:buChar char="-"/>
            </a:pPr>
            <a:endParaRPr lang="en-US"/>
          </a:p>
        </p:txBody>
      </p:sp>
      <p:sp>
        <p:nvSpPr>
          <p:cNvPr id="7" name="Title 1"/>
          <p:cNvSpPr txBox="1">
            <a:spLocks/>
          </p:cNvSpPr>
          <p:nvPr/>
        </p:nvSpPr>
        <p:spPr>
          <a:xfrm>
            <a:off x="415600" y="593367"/>
            <a:ext cx="11360800" cy="763600"/>
          </a:xfrm>
          <a:prstGeom prst="rect">
            <a:avLst/>
          </a:prstGeom>
        </p:spPr>
        <p:txBody>
          <a:bodyPr spcFirstLastPara="1" vert="horz" wrap="square" lIns="121900" tIns="121900" rIns="121900" bIns="121900" rtlCol="0" anchor="t" anchorCtr="0">
            <a:noAutofit/>
          </a:bodyPr>
          <a:lstStyle>
            <a:lvl1pPr lvl="0" algn="l" defTabSz="685800" rtl="0" eaLnBrk="1" latinLnBrk="0" hangingPunct="1">
              <a:lnSpc>
                <a:spcPct val="90000"/>
              </a:lnSpc>
              <a:spcBef>
                <a:spcPts val="0"/>
              </a:spcBef>
              <a:spcAft>
                <a:spcPts val="0"/>
              </a:spcAft>
              <a:buSzPts val="2800"/>
              <a:buNone/>
              <a:defRPr sz="3300" kern="1200">
                <a:solidFill>
                  <a:schemeClr val="tx1"/>
                </a:solidFill>
                <a:latin typeface="+mj-lt"/>
                <a:ea typeface="+mj-ea"/>
                <a:cs typeface="+mj-cs"/>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pPr>
              <a:buClrTx/>
              <a:buFontTx/>
            </a:pPr>
            <a:endParaRPr lang="en-US" sz="4400"/>
          </a:p>
        </p:txBody>
      </p:sp>
    </p:spTree>
    <p:extLst>
      <p:ext uri="{BB962C8B-B14F-4D97-AF65-F5344CB8AC3E}">
        <p14:creationId xmlns:p14="http://schemas.microsoft.com/office/powerpoint/2010/main" val="12121586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47"/>
        <p:cNvGrpSpPr/>
        <p:nvPr/>
      </p:nvGrpSpPr>
      <p:grpSpPr>
        <a:xfrm>
          <a:off x="0" y="0"/>
          <a:ext cx="0" cy="0"/>
          <a:chOff x="0" y="0"/>
          <a:chExt cx="0" cy="0"/>
        </a:xfrm>
      </p:grpSpPr>
      <p:sp>
        <p:nvSpPr>
          <p:cNvPr id="89" name="Rectangle 88">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1" name="Rectangle 90">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93" name="Rectangle 92">
            <a:extLst>
              <a:ext uri="{FF2B5EF4-FFF2-40B4-BE49-F238E27FC236}">
                <a16:creationId xmlns:a16="http://schemas.microsoft.com/office/drawing/2014/main" id="{2FB82883-1DC0-4BE1-A607-009095F335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rotWithShape="1">
          <a:blip r:embed="rId3"/>
          <a:srcRect t="881"/>
          <a:stretch/>
        </p:blipFill>
        <p:spPr>
          <a:xfrm>
            <a:off x="20" y="10"/>
            <a:ext cx="12191980" cy="6857990"/>
          </a:xfrm>
          <a:prstGeom prst="rect">
            <a:avLst/>
          </a:prstGeom>
        </p:spPr>
      </p:pic>
      <p:sp>
        <p:nvSpPr>
          <p:cNvPr id="95" name="Rectangle 94">
            <a:extLst>
              <a:ext uri="{FF2B5EF4-FFF2-40B4-BE49-F238E27FC236}">
                <a16:creationId xmlns:a16="http://schemas.microsoft.com/office/drawing/2014/main" id="{9FA98EAA-A866-4C95-A2A8-44E46FBAD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56000">
                <a:schemeClr val="tx1">
                  <a:alpha val="40000"/>
                </a:schemeClr>
              </a:gs>
              <a:gs pos="100000">
                <a:schemeClr val="tx1">
                  <a:alpha val="85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Google Shape;148;p28"/>
          <p:cNvSpPr txBox="1">
            <a:spLocks noGrp="1"/>
          </p:cNvSpPr>
          <p:nvPr>
            <p:ph type="title"/>
          </p:nvPr>
        </p:nvSpPr>
        <p:spPr>
          <a:xfrm>
            <a:off x="5917475" y="5989167"/>
            <a:ext cx="7985759" cy="868823"/>
          </a:xfrm>
          <a:prstGeom prst="rect">
            <a:avLst/>
          </a:prstGeom>
        </p:spPr>
        <p:txBody>
          <a:bodyPr spcFirstLastPara="1" vert="horz" lIns="91440" tIns="45720" rIns="91440" bIns="45720" rtlCol="0" anchor="b" anchorCtr="0">
            <a:normAutofit/>
          </a:bodyPr>
          <a:lstStyle/>
          <a:p>
            <a:pPr algn="ctr">
              <a:spcBef>
                <a:spcPct val="0"/>
              </a:spcBef>
            </a:pPr>
            <a:r>
              <a:rPr lang="en-US" sz="2800">
                <a:solidFill>
                  <a:schemeClr val="bg1"/>
                </a:solidFill>
              </a:rPr>
              <a:t>The sources of data</a:t>
            </a:r>
          </a:p>
        </p:txBody>
      </p:sp>
    </p:spTree>
    <p:extLst>
      <p:ext uri="{BB962C8B-B14F-4D97-AF65-F5344CB8AC3E}">
        <p14:creationId xmlns:p14="http://schemas.microsoft.com/office/powerpoint/2010/main" val="41017083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6" name="Rectangle 125">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8" name="Rectangle 127">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0" name="Rectangle 129">
            <a:extLst>
              <a:ext uri="{FF2B5EF4-FFF2-40B4-BE49-F238E27FC236}">
                <a16:creationId xmlns:a16="http://schemas.microsoft.com/office/drawing/2014/main" id="{88263A24-0C1F-4677-B43C-4AE14E276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2" name="Rectangle 131">
            <a:extLst>
              <a:ext uri="{FF2B5EF4-FFF2-40B4-BE49-F238E27FC236}">
                <a16:creationId xmlns:a16="http://schemas.microsoft.com/office/drawing/2014/main" id="{0ADDB668-2CA4-4D2B-9C34-3487CA33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553" y="304802"/>
            <a:ext cx="11097349" cy="1573149"/>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649AE00-476C-B747-87E8-3090624CD584}"/>
              </a:ext>
            </a:extLst>
          </p:cNvPr>
          <p:cNvSpPr>
            <a:spLocks noGrp="1"/>
          </p:cNvSpPr>
          <p:nvPr>
            <p:ph type="title"/>
          </p:nvPr>
        </p:nvSpPr>
        <p:spPr>
          <a:xfrm>
            <a:off x="868680" y="405575"/>
            <a:ext cx="10454640" cy="1371600"/>
          </a:xfrm>
        </p:spPr>
        <p:txBody>
          <a:bodyPr vert="horz" lIns="91440" tIns="45720" rIns="91440" bIns="45720" rtlCol="0" anchor="ctr">
            <a:normAutofit/>
          </a:bodyPr>
          <a:lstStyle/>
          <a:p>
            <a:r>
              <a:rPr lang="en-US" sz="3600"/>
              <a:t>Customer 360 View</a:t>
            </a:r>
          </a:p>
        </p:txBody>
      </p:sp>
      <p:sp>
        <p:nvSpPr>
          <p:cNvPr id="134" name="Rectangle 133">
            <a:extLst>
              <a:ext uri="{FF2B5EF4-FFF2-40B4-BE49-F238E27FC236}">
                <a16:creationId xmlns:a16="http://schemas.microsoft.com/office/drawing/2014/main" id="{2568BC19-F052-4108-93E1-6A3D1DEC0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4784" y="764424"/>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6" name="Rectangle 135">
            <a:extLst>
              <a:ext uri="{FF2B5EF4-FFF2-40B4-BE49-F238E27FC236}">
                <a16:creationId xmlns:a16="http://schemas.microsoft.com/office/drawing/2014/main" id="{D5FD337D-4D6B-4C8B-B6F5-121097E098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86984" y="1071836"/>
            <a:ext cx="1021458"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CC84F8EA-0F9B-1B4C-83F7-9312D9A5AC22}"/>
              </a:ext>
            </a:extLst>
          </p:cNvPr>
          <p:cNvSpPr>
            <a:spLocks noGrp="1"/>
          </p:cNvSpPr>
          <p:nvPr>
            <p:ph type="sldNum" sz="quarter" idx="12"/>
          </p:nvPr>
        </p:nvSpPr>
        <p:spPr>
          <a:xfrm>
            <a:off x="8610600" y="6356350"/>
            <a:ext cx="271272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fld id="{B2DC25EE-239B-4C5F-AAD1-255A7D5F1EE2}" type="slidenum">
              <a:rPr kumimoji="0" lang="en-US" b="0" i="0" u="none" strike="noStrike" cap="none" spc="0" normalizeH="0" baseline="0" noProof="0">
                <a:ln>
                  <a:noFill/>
                </a:ln>
                <a:solidFill>
                  <a:schemeClr val="tx2">
                    <a:lumMod val="50000"/>
                    <a:lumOff val="50000"/>
                  </a:schemeClr>
                </a:solidFill>
                <a:effectLst/>
                <a:uLnTx/>
                <a:uFillTx/>
              </a:rPr>
              <a:pPr marR="0" lvl="0" indent="0" fontAlgn="auto">
                <a:spcBef>
                  <a:spcPts val="0"/>
                </a:spcBef>
                <a:spcAft>
                  <a:spcPts val="600"/>
                </a:spcAft>
                <a:buClrTx/>
                <a:buSzTx/>
                <a:buFontTx/>
                <a:buNone/>
                <a:tabLst/>
                <a:defRPr/>
              </a:pPr>
              <a:t>8</a:t>
            </a:fld>
            <a:endParaRPr kumimoji="0" lang="en-US" b="0" i="0" u="none" strike="noStrike" cap="none" spc="0" normalizeH="0" baseline="0" noProof="0">
              <a:ln>
                <a:noFill/>
              </a:ln>
              <a:solidFill>
                <a:schemeClr val="tx2">
                  <a:lumMod val="50000"/>
                  <a:lumOff val="50000"/>
                </a:schemeClr>
              </a:solidFill>
              <a:effectLst/>
              <a:uLnTx/>
              <a:uFillTx/>
            </a:endParaRPr>
          </a:p>
        </p:txBody>
      </p:sp>
      <p:pic>
        <p:nvPicPr>
          <p:cNvPr id="8" name="Picture 7">
            <a:extLst>
              <a:ext uri="{FF2B5EF4-FFF2-40B4-BE49-F238E27FC236}">
                <a16:creationId xmlns:a16="http://schemas.microsoft.com/office/drawing/2014/main" id="{0AC3EA5B-B881-2E47-85C0-D00BA4C820E3}"/>
              </a:ext>
            </a:extLst>
          </p:cNvPr>
          <p:cNvPicPr>
            <a:picLocks noChangeAspect="1"/>
          </p:cNvPicPr>
          <p:nvPr/>
        </p:nvPicPr>
        <p:blipFill>
          <a:blip r:embed="rId3"/>
          <a:stretch>
            <a:fillRect/>
          </a:stretch>
        </p:blipFill>
        <p:spPr>
          <a:xfrm>
            <a:off x="756920" y="1632901"/>
            <a:ext cx="10566400" cy="5461000"/>
          </a:xfrm>
          <a:prstGeom prst="rect">
            <a:avLst/>
          </a:prstGeom>
        </p:spPr>
      </p:pic>
    </p:spTree>
    <p:extLst>
      <p:ext uri="{BB962C8B-B14F-4D97-AF65-F5344CB8AC3E}">
        <p14:creationId xmlns:p14="http://schemas.microsoft.com/office/powerpoint/2010/main" val="25407149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850164C-3DC4-4284-A618-0E22DBB44336}"/>
              </a:ext>
            </a:extLst>
          </p:cNvPr>
          <p:cNvSpPr>
            <a:spLocks noGrp="1"/>
          </p:cNvSpPr>
          <p:nvPr>
            <p:ph type="title"/>
          </p:nvPr>
        </p:nvSpPr>
        <p:spPr>
          <a:xfrm>
            <a:off x="411480" y="991443"/>
            <a:ext cx="4443154" cy="1087819"/>
          </a:xfrm>
        </p:spPr>
        <p:txBody>
          <a:bodyPr anchor="b">
            <a:normAutofit/>
          </a:bodyPr>
          <a:lstStyle/>
          <a:p>
            <a:r>
              <a:rPr lang="en-US" sz="2600" b="0">
                <a:ea typeface="+mj-lt"/>
                <a:cs typeface="+mj-lt"/>
              </a:rPr>
              <a:t>A day of a CRM data analyst/ data science</a:t>
            </a:r>
          </a:p>
        </p:txBody>
      </p:sp>
      <p:sp>
        <p:nvSpPr>
          <p:cNvPr id="12" name="Rectangle 11">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FBC63D93-1F2F-4483-B6C1-E62D2981ED37}"/>
              </a:ext>
            </a:extLst>
          </p:cNvPr>
          <p:cNvSpPr>
            <a:spLocks noGrp="1"/>
          </p:cNvSpPr>
          <p:nvPr>
            <p:ph idx="1"/>
          </p:nvPr>
        </p:nvSpPr>
        <p:spPr>
          <a:xfrm>
            <a:off x="411480" y="2524871"/>
            <a:ext cx="6514841" cy="4016742"/>
          </a:xfrm>
        </p:spPr>
        <p:txBody>
          <a:bodyPr vert="horz" lIns="91440" tIns="45720" rIns="91440" bIns="45720" rtlCol="0" anchor="t">
            <a:noAutofit/>
          </a:bodyPr>
          <a:lstStyle/>
          <a:p>
            <a:pPr>
              <a:lnSpc>
                <a:spcPct val="100000"/>
              </a:lnSpc>
            </a:pPr>
            <a:r>
              <a:rPr lang="en-US" sz="1400"/>
              <a:t>Important Vocabs :</a:t>
            </a:r>
          </a:p>
          <a:p>
            <a:pPr lvl="2">
              <a:lnSpc>
                <a:spcPct val="100000"/>
              </a:lnSpc>
            </a:pPr>
            <a:r>
              <a:rPr lang="en-US" sz="1400" b="1">
                <a:ea typeface="+mn-lt"/>
                <a:cs typeface="+mn-lt"/>
              </a:rPr>
              <a:t>Unsupervised learning</a:t>
            </a:r>
            <a:r>
              <a:rPr lang="en-US" sz="1400">
                <a:ea typeface="+mn-lt"/>
                <a:cs typeface="+mn-lt"/>
              </a:rPr>
              <a:t>: when you want to find the hidden structure of the data, with no pre-existed label and with a minimum of human supervision</a:t>
            </a:r>
            <a:endParaRPr lang="en-US" sz="1400"/>
          </a:p>
          <a:p>
            <a:pPr lvl="2">
              <a:lnSpc>
                <a:spcPct val="100000"/>
              </a:lnSpc>
            </a:pPr>
            <a:r>
              <a:rPr lang="en-US" sz="1400" b="1">
                <a:ea typeface="+mn-lt"/>
                <a:cs typeface="+mn-lt"/>
              </a:rPr>
              <a:t>Supervised learning</a:t>
            </a:r>
            <a:r>
              <a:rPr lang="en-US" sz="1400">
                <a:ea typeface="+mn-lt"/>
                <a:cs typeface="+mn-lt"/>
              </a:rPr>
              <a:t> is designed to learn by example, which is why in supervised learning there is always a pre-existed label data. The name indicates the present of a supervisor to teach the machine to recognize the structure of the data</a:t>
            </a:r>
          </a:p>
          <a:p>
            <a:pPr marL="914400" lvl="2" indent="0">
              <a:lnSpc>
                <a:spcPct val="100000"/>
              </a:lnSpc>
              <a:buNone/>
            </a:pPr>
            <a:endParaRPr lang="en-US" sz="1400"/>
          </a:p>
          <a:p>
            <a:pPr marL="285750" indent="-285750">
              <a:lnSpc>
                <a:spcPct val="100000"/>
              </a:lnSpc>
            </a:pPr>
            <a:r>
              <a:rPr lang="en-US" sz="1400"/>
              <a:t>Content links :</a:t>
            </a:r>
          </a:p>
          <a:p>
            <a:pPr marL="742950" lvl="1" indent="-285750">
              <a:lnSpc>
                <a:spcPct val="100000"/>
              </a:lnSpc>
            </a:pPr>
            <a:r>
              <a:rPr lang="en-US" sz="1400">
                <a:ea typeface="+mn-lt"/>
                <a:cs typeface="+mn-lt"/>
              </a:rPr>
              <a:t>Video clip : https://youtu.be/TqI9MYTvls4</a:t>
            </a:r>
          </a:p>
          <a:p>
            <a:pPr marL="742950" lvl="1" indent="-285750">
              <a:lnSpc>
                <a:spcPct val="100000"/>
              </a:lnSpc>
            </a:pPr>
            <a:r>
              <a:rPr lang="en-US" sz="1400">
                <a:ea typeface="+mn-lt"/>
                <a:cs typeface="+mn-lt"/>
              </a:rPr>
              <a:t>Notebook :https://github.com/</a:t>
            </a:r>
            <a:r>
              <a:rPr lang="en-US" sz="1400" err="1">
                <a:ea typeface="+mn-lt"/>
                <a:cs typeface="+mn-lt"/>
              </a:rPr>
              <a:t>tramchip</a:t>
            </a:r>
            <a:r>
              <a:rPr lang="en-US" sz="1400">
                <a:ea typeface="+mn-lt"/>
                <a:cs typeface="+mn-lt"/>
              </a:rPr>
              <a:t>/-</a:t>
            </a:r>
            <a:r>
              <a:rPr lang="en-US" sz="1400" err="1">
                <a:ea typeface="+mn-lt"/>
                <a:cs typeface="+mn-lt"/>
              </a:rPr>
              <a:t>finding_donors</a:t>
            </a:r>
            <a:r>
              <a:rPr lang="en-US" sz="1400">
                <a:ea typeface="+mn-lt"/>
                <a:cs typeface="+mn-lt"/>
              </a:rPr>
              <a:t>/blob/master/</a:t>
            </a:r>
            <a:r>
              <a:rPr lang="en-US" sz="1400" err="1">
                <a:ea typeface="+mn-lt"/>
                <a:cs typeface="+mn-lt"/>
              </a:rPr>
              <a:t>finding_donors.ipynb</a:t>
            </a:r>
            <a:endParaRPr lang="en-US" err="1"/>
          </a:p>
          <a:p>
            <a:pPr marL="742950" lvl="1" indent="-285750">
              <a:lnSpc>
                <a:spcPct val="100000"/>
              </a:lnSpc>
            </a:pPr>
            <a:r>
              <a:rPr lang="en-US" sz="1400">
                <a:ea typeface="+mn-lt"/>
                <a:cs typeface="+mn-lt"/>
              </a:rPr>
              <a:t>English : </a:t>
            </a:r>
            <a:r>
              <a:rPr lang="en-US" sz="1400">
                <a:ea typeface="+mn-lt"/>
                <a:cs typeface="+mn-lt"/>
                <a:hlinkClick r:id="rId3"/>
              </a:rPr>
              <a:t>https://www.kaggle.com/willkoehrsen/start-here-a-gentle-introduction#Exploratory-Data-Analysis</a:t>
            </a:r>
            <a:endParaRPr lang="en-US" sz="1400">
              <a:ea typeface="+mn-lt"/>
              <a:cs typeface="+mn-lt"/>
            </a:endParaRPr>
          </a:p>
          <a:p>
            <a:pPr marL="742950" lvl="1" indent="-285750">
              <a:lnSpc>
                <a:spcPct val="100000"/>
              </a:lnSpc>
            </a:pPr>
            <a:r>
              <a:rPr lang="en-US" sz="1400">
                <a:ea typeface="+mn-lt"/>
                <a:cs typeface="+mn-lt"/>
              </a:rPr>
              <a:t>Vietnamese : </a:t>
            </a:r>
            <a:r>
              <a:rPr lang="en-US" sz="1400">
                <a:ea typeface="+mn-lt"/>
                <a:cs typeface="+mn-lt"/>
                <a:hlinkClick r:id="rId4"/>
              </a:rPr>
              <a:t>https://www.kaggle.com/phamdinhkhanh/home-credit-default-risk</a:t>
            </a:r>
            <a:endParaRPr lang="en-US" sz="1400"/>
          </a:p>
          <a:p>
            <a:pPr marL="742950" lvl="1" indent="-285750">
              <a:lnSpc>
                <a:spcPct val="100000"/>
              </a:lnSpc>
            </a:pPr>
            <a:endParaRPr lang="en-US" sz="1400"/>
          </a:p>
          <a:p>
            <a:pPr marL="742950" lvl="1" indent="-285750">
              <a:lnSpc>
                <a:spcPct val="100000"/>
              </a:lnSpc>
            </a:pPr>
            <a:endParaRPr lang="en-US" sz="1400"/>
          </a:p>
          <a:p>
            <a:pPr marL="1200150" lvl="2" indent="-285750">
              <a:lnSpc>
                <a:spcPct val="100000"/>
              </a:lnSpc>
            </a:pPr>
            <a:endParaRPr lang="en-US" sz="1400"/>
          </a:p>
        </p:txBody>
      </p:sp>
      <p:pic>
        <p:nvPicPr>
          <p:cNvPr id="5" name="Picture 7" descr="Diagram&#10;&#10;Description automatically generated">
            <a:extLst>
              <a:ext uri="{FF2B5EF4-FFF2-40B4-BE49-F238E27FC236}">
                <a16:creationId xmlns:a16="http://schemas.microsoft.com/office/drawing/2014/main" id="{13E922C5-869D-4538-9FAC-0F08FB3DC1AE}"/>
              </a:ext>
            </a:extLst>
          </p:cNvPr>
          <p:cNvPicPr>
            <a:picLocks noChangeAspect="1"/>
          </p:cNvPicPr>
          <p:nvPr/>
        </p:nvPicPr>
        <p:blipFill>
          <a:blip r:embed="rId5"/>
          <a:stretch>
            <a:fillRect/>
          </a:stretch>
        </p:blipFill>
        <p:spPr>
          <a:xfrm>
            <a:off x="6659785" y="1718762"/>
            <a:ext cx="5520274" cy="4341433"/>
          </a:xfrm>
          <a:prstGeom prst="rect">
            <a:avLst/>
          </a:prstGeom>
        </p:spPr>
      </p:pic>
      <p:sp>
        <p:nvSpPr>
          <p:cNvPr id="4" name="Slide Number Placeholder 3">
            <a:extLst>
              <a:ext uri="{FF2B5EF4-FFF2-40B4-BE49-F238E27FC236}">
                <a16:creationId xmlns:a16="http://schemas.microsoft.com/office/drawing/2014/main" id="{A0E2EB57-C216-4863-A750-3759C34762EC}"/>
              </a:ext>
            </a:extLst>
          </p:cNvPr>
          <p:cNvSpPr>
            <a:spLocks noGrp="1"/>
          </p:cNvSpPr>
          <p:nvPr>
            <p:ph type="sldNum" sz="quarter" idx="12"/>
          </p:nvPr>
        </p:nvSpPr>
        <p:spPr>
          <a:xfrm>
            <a:off x="9037321" y="6356350"/>
            <a:ext cx="2743200" cy="365125"/>
          </a:xfrm>
        </p:spPr>
        <p:txBody>
          <a:bodyPr>
            <a:normAutofit/>
          </a:bodyPr>
          <a:lstStyle/>
          <a:p>
            <a:pPr>
              <a:spcAft>
                <a:spcPts val="600"/>
              </a:spcAft>
            </a:pPr>
            <a:fld id="{B2DC25EE-239B-4C5F-AAD1-255A7D5F1EE2}" type="slidenum">
              <a:rPr lang="en-US" dirty="0" smtClean="0"/>
              <a:pPr>
                <a:spcAft>
                  <a:spcPts val="600"/>
                </a:spcAft>
              </a:pPr>
              <a:t>9</a:t>
            </a:fld>
            <a:endParaRPr lang="en-US"/>
          </a:p>
        </p:txBody>
      </p:sp>
    </p:spTree>
    <p:extLst>
      <p:ext uri="{BB962C8B-B14F-4D97-AF65-F5344CB8AC3E}">
        <p14:creationId xmlns:p14="http://schemas.microsoft.com/office/powerpoint/2010/main" val="325562425"/>
      </p:ext>
    </p:extLst>
  </p:cSld>
  <p:clrMapOvr>
    <a:masterClrMapping/>
  </p:clrMapOvr>
</p:sld>
</file>

<file path=ppt/theme/theme1.xml><?xml version="1.0" encoding="utf-8"?>
<a:theme xmlns:a="http://schemas.openxmlformats.org/drawingml/2006/main" name="AccentBoxVTI">
  <a:themeElements>
    <a:clrScheme name="AnalogousFromDarkSeedLeftStep">
      <a:dk1>
        <a:srgbClr val="000000"/>
      </a:dk1>
      <a:lt1>
        <a:srgbClr val="FFFFFF"/>
      </a:lt1>
      <a:dk2>
        <a:srgbClr val="223A3D"/>
      </a:dk2>
      <a:lt2>
        <a:srgbClr val="E3E8E2"/>
      </a:lt2>
      <a:accent1>
        <a:srgbClr val="A84DC3"/>
      </a:accent1>
      <a:accent2>
        <a:srgbClr val="7854BB"/>
      </a:accent2>
      <a:accent3>
        <a:srgbClr val="565DC6"/>
      </a:accent3>
      <a:accent4>
        <a:srgbClr val="3B74B1"/>
      </a:accent4>
      <a:accent5>
        <a:srgbClr val="4AB0BC"/>
      </a:accent5>
      <a:accent6>
        <a:srgbClr val="3BB18C"/>
      </a:accent6>
      <a:hlink>
        <a:srgbClr val="398CAB"/>
      </a:hlink>
      <a:folHlink>
        <a:srgbClr val="7F7F7F"/>
      </a:folHlink>
    </a:clrScheme>
    <a:fontScheme name="Avenir">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12</Slides>
  <Notes>12</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AccentBoxVTI</vt:lpstr>
      <vt:lpstr>Customer Relationship Management (CRM)</vt:lpstr>
      <vt:lpstr>Content</vt:lpstr>
      <vt:lpstr>CRM Overview</vt:lpstr>
      <vt:lpstr>Analytical CRM</vt:lpstr>
      <vt:lpstr>Analytical CRM driven by data</vt:lpstr>
      <vt:lpstr>PowerPoint Presentation</vt:lpstr>
      <vt:lpstr>The sources of data</vt:lpstr>
      <vt:lpstr>Customer 360 View</vt:lpstr>
      <vt:lpstr>A day of a CRM data analyst/ data science</vt:lpstr>
      <vt:lpstr>Summary</vt:lpstr>
      <vt:lpstr>Question and Answer</vt:lpstr>
      <vt:lpstr>  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Relationship Management (CRM)</dc:title>
  <dc:creator>Trần Đăng</dc:creator>
  <cp:revision>2</cp:revision>
  <dcterms:created xsi:type="dcterms:W3CDTF">2020-10-01T08:19:19Z</dcterms:created>
  <dcterms:modified xsi:type="dcterms:W3CDTF">2020-10-08T17:23:04Z</dcterms:modified>
</cp:coreProperties>
</file>